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85" r:id="rId4"/>
    <p:sldId id="283" r:id="rId5"/>
    <p:sldId id="284" r:id="rId6"/>
    <p:sldId id="276" r:id="rId7"/>
    <p:sldId id="272" r:id="rId8"/>
    <p:sldId id="273" r:id="rId9"/>
    <p:sldId id="261" r:id="rId10"/>
    <p:sldId id="258" r:id="rId11"/>
    <p:sldId id="259" r:id="rId12"/>
    <p:sldId id="260" r:id="rId13"/>
    <p:sldId id="262" r:id="rId14"/>
    <p:sldId id="263" r:id="rId15"/>
    <p:sldId id="264" r:id="rId16"/>
    <p:sldId id="265" r:id="rId17"/>
    <p:sldId id="266" r:id="rId18"/>
    <p:sldId id="267" r:id="rId19"/>
    <p:sldId id="268" r:id="rId20"/>
    <p:sldId id="269" r:id="rId21"/>
    <p:sldId id="270" r:id="rId22"/>
    <p:sldId id="271" r:id="rId23"/>
    <p:sldId id="278" r:id="rId24"/>
    <p:sldId id="277" r:id="rId25"/>
    <p:sldId id="279" r:id="rId26"/>
    <p:sldId id="281" r:id="rId27"/>
    <p:sldId id="280" r:id="rId28"/>
    <p:sldId id="282" r:id="rId29"/>
    <p:sldId id="274"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8914B"/>
    <a:srgbClr val="F9F5F6"/>
    <a:srgbClr val="96C3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155" autoAdjust="0"/>
  </p:normalViewPr>
  <p:slideViewPr>
    <p:cSldViewPr snapToGrid="0">
      <p:cViewPr varScale="1">
        <p:scale>
          <a:sx n="102" d="100"/>
          <a:sy n="102"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8F8CC-E1DF-4E9A-99BF-CC4F3583E0D3}" type="datetimeFigureOut">
              <a:rPr lang="en-CA" smtClean="0"/>
              <a:t>2019-04-18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BA207A-2222-4E3A-BBDA-B4900145F4EB}" type="slidenum">
              <a:rPr lang="en-CA" smtClean="0"/>
              <a:t>‹#›</a:t>
            </a:fld>
            <a:endParaRPr lang="en-CA"/>
          </a:p>
        </p:txBody>
      </p:sp>
    </p:spTree>
    <p:extLst>
      <p:ext uri="{BB962C8B-B14F-4D97-AF65-F5344CB8AC3E}">
        <p14:creationId xmlns:p14="http://schemas.microsoft.com/office/powerpoint/2010/main" val="2599146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BA207A-2222-4E3A-BBDA-B4900145F4EB}" type="slidenum">
              <a:rPr lang="en-CA" smtClean="0"/>
              <a:t>8</a:t>
            </a:fld>
            <a:endParaRPr lang="en-CA"/>
          </a:p>
        </p:txBody>
      </p:sp>
    </p:spTree>
    <p:extLst>
      <p:ext uri="{BB962C8B-B14F-4D97-AF65-F5344CB8AC3E}">
        <p14:creationId xmlns:p14="http://schemas.microsoft.com/office/powerpoint/2010/main" val="100640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Set its container DIV with CSS</a:t>
            </a:r>
          </a:p>
        </p:txBody>
      </p:sp>
      <p:sp>
        <p:nvSpPr>
          <p:cNvPr id="4" name="Slide Number Placeholder 3"/>
          <p:cNvSpPr>
            <a:spLocks noGrp="1"/>
          </p:cNvSpPr>
          <p:nvPr>
            <p:ph type="sldNum" sz="quarter" idx="5"/>
          </p:nvPr>
        </p:nvSpPr>
        <p:spPr/>
        <p:txBody>
          <a:bodyPr/>
          <a:lstStyle/>
          <a:p>
            <a:fld id="{C0BA207A-2222-4E3A-BBDA-B4900145F4EB}" type="slidenum">
              <a:rPr lang="en-CA" smtClean="0"/>
              <a:t>13</a:t>
            </a:fld>
            <a:endParaRPr lang="en-CA"/>
          </a:p>
        </p:txBody>
      </p:sp>
    </p:spTree>
    <p:extLst>
      <p:ext uri="{BB962C8B-B14F-4D97-AF65-F5344CB8AC3E}">
        <p14:creationId xmlns:p14="http://schemas.microsoft.com/office/powerpoint/2010/main" val="119184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center and zoom</a:t>
            </a:r>
          </a:p>
        </p:txBody>
      </p:sp>
      <p:sp>
        <p:nvSpPr>
          <p:cNvPr id="4" name="Slide Number Placeholder 3"/>
          <p:cNvSpPr>
            <a:spLocks noGrp="1"/>
          </p:cNvSpPr>
          <p:nvPr>
            <p:ph type="sldNum" sz="quarter" idx="5"/>
          </p:nvPr>
        </p:nvSpPr>
        <p:spPr/>
        <p:txBody>
          <a:bodyPr/>
          <a:lstStyle/>
          <a:p>
            <a:fld id="{C0BA207A-2222-4E3A-BBDA-B4900145F4EB}" type="slidenum">
              <a:rPr lang="en-CA" smtClean="0"/>
              <a:t>14</a:t>
            </a:fld>
            <a:endParaRPr lang="en-CA"/>
          </a:p>
        </p:txBody>
      </p:sp>
    </p:spTree>
    <p:extLst>
      <p:ext uri="{BB962C8B-B14F-4D97-AF65-F5344CB8AC3E}">
        <p14:creationId xmlns:p14="http://schemas.microsoft.com/office/powerpoint/2010/main" val="3907485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will be injected by the JavaScript</a:t>
            </a:r>
          </a:p>
        </p:txBody>
      </p:sp>
      <p:sp>
        <p:nvSpPr>
          <p:cNvPr id="4" name="Slide Number Placeholder 3"/>
          <p:cNvSpPr>
            <a:spLocks noGrp="1"/>
          </p:cNvSpPr>
          <p:nvPr>
            <p:ph type="sldNum" sz="quarter" idx="5"/>
          </p:nvPr>
        </p:nvSpPr>
        <p:spPr/>
        <p:txBody>
          <a:bodyPr/>
          <a:lstStyle/>
          <a:p>
            <a:fld id="{C0BA207A-2222-4E3A-BBDA-B4900145F4EB}" type="slidenum">
              <a:rPr lang="en-CA" smtClean="0"/>
              <a:t>15</a:t>
            </a:fld>
            <a:endParaRPr lang="en-CA"/>
          </a:p>
        </p:txBody>
      </p:sp>
    </p:spTree>
    <p:extLst>
      <p:ext uri="{BB962C8B-B14F-4D97-AF65-F5344CB8AC3E}">
        <p14:creationId xmlns:p14="http://schemas.microsoft.com/office/powerpoint/2010/main" val="76458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&amp;callback=</a:t>
            </a:r>
          </a:p>
        </p:txBody>
      </p:sp>
      <p:sp>
        <p:nvSpPr>
          <p:cNvPr id="4" name="Slide Number Placeholder 3"/>
          <p:cNvSpPr>
            <a:spLocks noGrp="1"/>
          </p:cNvSpPr>
          <p:nvPr>
            <p:ph type="sldNum" sz="quarter" idx="5"/>
          </p:nvPr>
        </p:nvSpPr>
        <p:spPr/>
        <p:txBody>
          <a:bodyPr/>
          <a:lstStyle/>
          <a:p>
            <a:fld id="{C0BA207A-2222-4E3A-BBDA-B4900145F4EB}" type="slidenum">
              <a:rPr lang="en-CA" smtClean="0"/>
              <a:t>16</a:t>
            </a:fld>
            <a:endParaRPr lang="en-CA"/>
          </a:p>
        </p:txBody>
      </p:sp>
    </p:spTree>
    <p:extLst>
      <p:ext uri="{BB962C8B-B14F-4D97-AF65-F5344CB8AC3E}">
        <p14:creationId xmlns:p14="http://schemas.microsoft.com/office/powerpoint/2010/main" val="289040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by setting the </a:t>
            </a:r>
            <a:r>
              <a:rPr lang="en-US" sz="1200" b="0" i="0" u="none" strike="noStrike" kern="1200" baseline="0" dirty="0" err="1">
                <a:solidFill>
                  <a:schemeClr val="tx1"/>
                </a:solidFill>
                <a:latin typeface="+mn-lt"/>
                <a:ea typeface="+mn-ea"/>
                <a:cs typeface="+mn-cs"/>
              </a:rPr>
              <a:t>MapOptions</a:t>
            </a:r>
            <a:r>
              <a:rPr lang="en-US" sz="1200" b="0" i="0" u="none" strike="noStrike" kern="1200" baseline="0" dirty="0">
                <a:solidFill>
                  <a:schemeClr val="tx1"/>
                </a:solidFill>
                <a:latin typeface="+mn-lt"/>
                <a:ea typeface="+mn-ea"/>
                <a:cs typeface="+mn-cs"/>
              </a:rPr>
              <a:t> object's corresponding properties, (center, zoom)</a:t>
            </a:r>
          </a:p>
          <a:p>
            <a:pPr rtl="0"/>
            <a:endParaRPr lang="en-US" sz="1200" b="0"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C0BA207A-2222-4E3A-BBDA-B4900145F4EB}" type="slidenum">
              <a:rPr lang="en-CA" smtClean="0"/>
              <a:t>19</a:t>
            </a:fld>
            <a:endParaRPr lang="en-CA"/>
          </a:p>
        </p:txBody>
      </p:sp>
    </p:spTree>
    <p:extLst>
      <p:ext uri="{BB962C8B-B14F-4D97-AF65-F5344CB8AC3E}">
        <p14:creationId xmlns:p14="http://schemas.microsoft.com/office/powerpoint/2010/main" val="393366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By setting the </a:t>
            </a:r>
            <a:r>
              <a:rPr lang="en-US" sz="1200" b="0" i="0" u="none" strike="noStrike" kern="1200" baseline="0" dirty="0" err="1">
                <a:solidFill>
                  <a:schemeClr val="tx1"/>
                </a:solidFill>
                <a:latin typeface="+mn-lt"/>
                <a:ea typeface="+mn-ea"/>
                <a:cs typeface="+mn-cs"/>
              </a:rPr>
              <a:t>minZoom</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maxZoom</a:t>
            </a:r>
            <a:r>
              <a:rPr lang="en-US" sz="1200" b="0" i="0" u="none" strike="noStrike" kern="1200" baseline="0" dirty="0">
                <a:solidFill>
                  <a:schemeClr val="tx1"/>
                </a:solidFill>
                <a:latin typeface="+mn-lt"/>
                <a:ea typeface="+mn-ea"/>
                <a:cs typeface="+mn-cs"/>
              </a:rPr>
              <a:t> property of the </a:t>
            </a:r>
            <a:r>
              <a:rPr lang="en-US" sz="1200" b="0" i="0" u="none" strike="noStrike" kern="1200" baseline="0" dirty="0" err="1">
                <a:solidFill>
                  <a:schemeClr val="tx1"/>
                </a:solidFill>
                <a:latin typeface="+mn-lt"/>
                <a:ea typeface="+mn-ea"/>
                <a:cs typeface="+mn-cs"/>
              </a:rPr>
              <a:t>MapOptions</a:t>
            </a:r>
            <a:r>
              <a:rPr lang="en-US" sz="1200" b="0" i="0" u="none" strike="noStrike" kern="1200" baseline="0" dirty="0">
                <a:solidFill>
                  <a:schemeClr val="tx1"/>
                </a:solidFill>
                <a:latin typeface="+mn-lt"/>
                <a:ea typeface="+mn-ea"/>
                <a:cs typeface="+mn-cs"/>
              </a:rPr>
              <a:t> object.</a:t>
            </a:r>
          </a:p>
          <a:p>
            <a:pPr rtl="0"/>
            <a:endParaRPr lang="en-US" sz="1200" b="0"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C0BA207A-2222-4E3A-BBDA-B4900145F4EB}" type="slidenum">
              <a:rPr lang="en-CA" smtClean="0"/>
              <a:t>20</a:t>
            </a:fld>
            <a:endParaRPr lang="en-CA"/>
          </a:p>
        </p:txBody>
      </p:sp>
    </p:spTree>
    <p:extLst>
      <p:ext uri="{BB962C8B-B14F-4D97-AF65-F5344CB8AC3E}">
        <p14:creationId xmlns:p14="http://schemas.microsoft.com/office/powerpoint/2010/main" val="253298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baseline="0" dirty="0">
                <a:solidFill>
                  <a:schemeClr val="tx1"/>
                </a:solidFill>
                <a:latin typeface="+mn-lt"/>
                <a:ea typeface="+mn-ea"/>
                <a:cs typeface="+mn-cs"/>
              </a:rPr>
              <a:t>Latitude: -90° : +90°, Longitude: -180° : +180'</a:t>
            </a: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C0BA207A-2222-4E3A-BBDA-B4900145F4EB}" type="slidenum">
              <a:rPr lang="en-CA" smtClean="0"/>
              <a:t>21</a:t>
            </a:fld>
            <a:endParaRPr lang="en-CA"/>
          </a:p>
        </p:txBody>
      </p:sp>
    </p:spTree>
    <p:extLst>
      <p:ext uri="{BB962C8B-B14F-4D97-AF65-F5344CB8AC3E}">
        <p14:creationId xmlns:p14="http://schemas.microsoft.com/office/powerpoint/2010/main" val="1010003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a:t>
            </a:r>
            <a:r>
              <a:rPr lang="en-CA" dirty="0">
                <a:solidFill>
                  <a:schemeClr val="bg1"/>
                </a:solidFill>
              </a:rPr>
              <a:t>HTML ELEMENT and Map Options</a:t>
            </a:r>
          </a:p>
        </p:txBody>
      </p:sp>
      <p:sp>
        <p:nvSpPr>
          <p:cNvPr id="4" name="Slide Number Placeholder 3"/>
          <p:cNvSpPr>
            <a:spLocks noGrp="1"/>
          </p:cNvSpPr>
          <p:nvPr>
            <p:ph type="sldNum" sz="quarter" idx="5"/>
          </p:nvPr>
        </p:nvSpPr>
        <p:spPr/>
        <p:txBody>
          <a:bodyPr/>
          <a:lstStyle/>
          <a:p>
            <a:fld id="{C0BA207A-2222-4E3A-BBDA-B4900145F4EB}" type="slidenum">
              <a:rPr lang="en-CA" smtClean="0"/>
              <a:t>22</a:t>
            </a:fld>
            <a:endParaRPr lang="en-CA"/>
          </a:p>
        </p:txBody>
      </p:sp>
    </p:spTree>
    <p:extLst>
      <p:ext uri="{BB962C8B-B14F-4D97-AF65-F5344CB8AC3E}">
        <p14:creationId xmlns:p14="http://schemas.microsoft.com/office/powerpoint/2010/main" val="155010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7DF-6021-4E47-B51F-4D91B2658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06B404D-F4E5-426C-A351-AB0560CC7A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B92A571-B4F9-4BE8-A2E7-1F4D16FA950F}"/>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5DC80878-CC5B-437D-91D2-B7D46DD14E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45514F-BC16-425E-9838-55597A60CD64}"/>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203966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6927-36F2-4919-947E-918BC572BFE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E6549A-DF89-4BD6-BC96-5E33C88B85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92137A-9AED-457A-9727-A861DD72FE1C}"/>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DB93D3E5-BC1D-47D0-881D-F4FDC40E05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C934DB-9986-4723-9220-78E21055F137}"/>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341833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8BDC29-11AB-41D2-8E4D-0D8338169C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43641D3-8FF5-442E-A828-E636D52C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4266B68-AA0F-4FAF-9F88-709152DC8629}"/>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2B94AAC5-D97B-4C20-ABC0-09D3985B38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7062269-7CF1-45D5-B03D-80539B16C487}"/>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183114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84D3-2CDA-478B-A1CD-CA49DF61AB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65412DF-C653-47FB-BBE9-2CDB75453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7D9827-06C9-42F3-80E8-A057FBBF528C}"/>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3FF6727D-4BD0-4326-9A2A-3267D45ABD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7F29AF3-15EE-4E73-B2EE-E65C70814D2E}"/>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144221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6B68-4B8F-4363-A90A-01FD5849D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A0EC8F3-0215-4D6D-9DD4-E03CE10F02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5EBCC2-E33E-4733-810C-9FAFD96A5503}"/>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552C768E-114D-4EA9-8C17-4B16735BC24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770ACC-299A-4737-8BFB-570F81EF9BE6}"/>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2181853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B703-C3D5-4980-90EC-34305C5FF52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D037109-283F-407A-806C-79E1B27CB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DA4D470-BB79-49FF-B364-5FD6E836C6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2819253-4522-4072-A671-12EF8532F124}"/>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6" name="Footer Placeholder 5">
            <a:extLst>
              <a:ext uri="{FF2B5EF4-FFF2-40B4-BE49-F238E27FC236}">
                <a16:creationId xmlns:a16="http://schemas.microsoft.com/office/drawing/2014/main" id="{49096616-E178-4CD8-A00E-F8E4CE89E2F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EC7F66A-0CB5-4AA6-8F25-A5F05CAD663D}"/>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36407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1C1A-DF2F-4A1D-A07E-0DE1C033ABD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0FE08E8-9D77-4CDA-83F5-46C41DED94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1CA64-8FFD-43BD-99E5-BD5FC97B0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429885A-6879-43CC-AE0B-05BCEFB60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110643-8575-4CDA-B3D1-7163FEAA2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9FFB610-219C-4BDF-8341-D70142C693C7}"/>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8" name="Footer Placeholder 7">
            <a:extLst>
              <a:ext uri="{FF2B5EF4-FFF2-40B4-BE49-F238E27FC236}">
                <a16:creationId xmlns:a16="http://schemas.microsoft.com/office/drawing/2014/main" id="{4436CE39-DB98-4BB0-B017-280AF99BF54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45BB2A8-B1C4-4A88-955F-E0638C951ED0}"/>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260684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B416-8D1B-4915-87D0-8691AFEADB0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B3B9016-37A1-4E06-81A2-E112D3EBA009}"/>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4" name="Footer Placeholder 3">
            <a:extLst>
              <a:ext uri="{FF2B5EF4-FFF2-40B4-BE49-F238E27FC236}">
                <a16:creationId xmlns:a16="http://schemas.microsoft.com/office/drawing/2014/main" id="{FD33EF7D-B2C2-4900-A282-1268ECC9CA4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901E6E3-3106-4BA1-9678-8697E078495E}"/>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4011358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E8AF0-CDF4-493A-8ECA-12829CFE9501}"/>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3" name="Footer Placeholder 2">
            <a:extLst>
              <a:ext uri="{FF2B5EF4-FFF2-40B4-BE49-F238E27FC236}">
                <a16:creationId xmlns:a16="http://schemas.microsoft.com/office/drawing/2014/main" id="{4A899425-6E4E-4DEA-8A69-26CA9273D89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43E3B38-40A5-48A0-B3A8-A490F4E9DC00}"/>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252212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8690-9DE4-4D39-AF39-96E056E33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90633C6-07BC-465A-AB9C-94D1F7367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5A382A-CD40-44A7-AE41-9E23DB985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350EA-446A-4FA1-908E-3BD8C62D3208}"/>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6" name="Footer Placeholder 5">
            <a:extLst>
              <a:ext uri="{FF2B5EF4-FFF2-40B4-BE49-F238E27FC236}">
                <a16:creationId xmlns:a16="http://schemas.microsoft.com/office/drawing/2014/main" id="{22A7D10E-279D-47A5-A439-0D4EC5A893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037033-E64B-44E4-B1DB-094EAB004403}"/>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385274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38B2-4DDC-49AF-BE64-2161D21C3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6E70C04-EB59-4690-82D3-9BDC0729C8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6C58500-DBF0-4671-9C46-2D4EEFE1B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9FE32-3556-4007-A16D-35638764C27D}"/>
              </a:ext>
            </a:extLst>
          </p:cNvPr>
          <p:cNvSpPr>
            <a:spLocks noGrp="1"/>
          </p:cNvSpPr>
          <p:nvPr>
            <p:ph type="dt" sz="half" idx="10"/>
          </p:nvPr>
        </p:nvSpPr>
        <p:spPr/>
        <p:txBody>
          <a:bodyPr/>
          <a:lstStyle/>
          <a:p>
            <a:fld id="{7B3B2EBB-BCE3-42CB-A468-7793A0CFB573}" type="datetimeFigureOut">
              <a:rPr lang="en-CA" smtClean="0"/>
              <a:t>2019-04-18</a:t>
            </a:fld>
            <a:endParaRPr lang="en-CA"/>
          </a:p>
        </p:txBody>
      </p:sp>
      <p:sp>
        <p:nvSpPr>
          <p:cNvPr id="6" name="Footer Placeholder 5">
            <a:extLst>
              <a:ext uri="{FF2B5EF4-FFF2-40B4-BE49-F238E27FC236}">
                <a16:creationId xmlns:a16="http://schemas.microsoft.com/office/drawing/2014/main" id="{F65935CF-A889-49FF-9D36-8398911481E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79C6D18-4C1A-406D-9F58-51B0A30C21A4}"/>
              </a:ext>
            </a:extLst>
          </p:cNvPr>
          <p:cNvSpPr>
            <a:spLocks noGrp="1"/>
          </p:cNvSpPr>
          <p:nvPr>
            <p:ph type="sldNum" sz="quarter" idx="12"/>
          </p:nvPr>
        </p:nvSpPr>
        <p:spPr/>
        <p:txBody>
          <a:bodyPr/>
          <a:lstStyle/>
          <a:p>
            <a:fld id="{8FE4A84E-9B57-4ABC-BBB3-F2D443768590}" type="slidenum">
              <a:rPr lang="en-CA" smtClean="0"/>
              <a:t>‹#›</a:t>
            </a:fld>
            <a:endParaRPr lang="en-CA"/>
          </a:p>
        </p:txBody>
      </p:sp>
    </p:spTree>
    <p:extLst>
      <p:ext uri="{BB962C8B-B14F-4D97-AF65-F5344CB8AC3E}">
        <p14:creationId xmlns:p14="http://schemas.microsoft.com/office/powerpoint/2010/main" val="265399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C8D69-0960-4165-AA63-903114695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22CF245-16FF-43D2-8FB0-43BECD4CC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CDCC6A-F7D6-416E-95C7-98CBF88E05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3B2EBB-BCE3-42CB-A468-7793A0CFB573}" type="datetimeFigureOut">
              <a:rPr lang="en-CA" smtClean="0"/>
              <a:t>2019-04-18</a:t>
            </a:fld>
            <a:endParaRPr lang="en-CA"/>
          </a:p>
        </p:txBody>
      </p:sp>
      <p:sp>
        <p:nvSpPr>
          <p:cNvPr id="5" name="Footer Placeholder 4">
            <a:extLst>
              <a:ext uri="{FF2B5EF4-FFF2-40B4-BE49-F238E27FC236}">
                <a16:creationId xmlns:a16="http://schemas.microsoft.com/office/drawing/2014/main" id="{DDF9B7F2-D05C-45C5-B33B-B6C464589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D485EE0-6753-44BD-A1A0-95598C7CA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4A84E-9B57-4ABC-BBB3-F2D443768590}" type="slidenum">
              <a:rPr lang="en-CA" smtClean="0"/>
              <a:t>‹#›</a:t>
            </a:fld>
            <a:endParaRPr lang="en-CA"/>
          </a:p>
        </p:txBody>
      </p:sp>
    </p:spTree>
    <p:extLst>
      <p:ext uri="{BB962C8B-B14F-4D97-AF65-F5344CB8AC3E}">
        <p14:creationId xmlns:p14="http://schemas.microsoft.com/office/powerpoint/2010/main" val="1594445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nsole.developers.google.com/" TargetMode="External"/><Relationship Id="rId2" Type="http://schemas.openxmlformats.org/officeDocument/2006/relationships/hyperlink" Target="https://developers.google.com/maps/documentation/embed/get-api-ke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maps.googl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eterSigurdson/WebServiceMashupsProject/blob/master/GoogleMapsMashupStarterCod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mailto:Peter.Sigurdson@CestarCollege.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webucator.com/how-to/how-create-simple-google-maps-mashup.cfm" TargetMode="External"/><Relationship Id="rId2" Type="http://schemas.openxmlformats.org/officeDocument/2006/relationships/hyperlink" Target="https://github.com/PeterSigurdson/WebServicesAP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Peter.Sigurdson@CestarColleg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eveloper.mozilla.org/en-US/docs/Web/API/XMLHttpReque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557-5AFA-49E7-A9C2-74F8657B27C1}"/>
              </a:ext>
            </a:extLst>
          </p:cNvPr>
          <p:cNvSpPr>
            <a:spLocks noGrp="1"/>
          </p:cNvSpPr>
          <p:nvPr>
            <p:ph type="ctrTitle"/>
          </p:nvPr>
        </p:nvSpPr>
        <p:spPr>
          <a:xfrm>
            <a:off x="1524000" y="4056063"/>
            <a:ext cx="9144000" cy="2387600"/>
          </a:xfrm>
        </p:spPr>
        <p:txBody>
          <a:bodyPr>
            <a:normAutofit fontScale="90000"/>
          </a:bodyPr>
          <a:lstStyle/>
          <a:p>
            <a:r>
              <a:rPr lang="en-CA" dirty="0"/>
              <a:t>CSD 2214 Section 5</a:t>
            </a:r>
            <a:br>
              <a:rPr lang="en-CA" dirty="0"/>
            </a:br>
            <a:r>
              <a:rPr lang="en-CA" dirty="0">
                <a:solidFill>
                  <a:srgbClr val="FFFFFF"/>
                </a:solidFill>
              </a:rPr>
              <a:t>JavaScript Technologies</a:t>
            </a:r>
            <a:br>
              <a:rPr lang="en-CA" dirty="0">
                <a:solidFill>
                  <a:srgbClr val="FFFFFF"/>
                </a:solidFill>
              </a:rPr>
            </a:br>
            <a:r>
              <a:rPr lang="en-CA" dirty="0">
                <a:solidFill>
                  <a:srgbClr val="FFFFFF"/>
                </a:solidFill>
              </a:rPr>
              <a:t>Course Project</a:t>
            </a:r>
          </a:p>
        </p:txBody>
      </p:sp>
    </p:spTree>
    <p:extLst>
      <p:ext uri="{BB962C8B-B14F-4D97-AF65-F5344CB8AC3E}">
        <p14:creationId xmlns:p14="http://schemas.microsoft.com/office/powerpoint/2010/main" val="3038802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D22F-9D7A-4B94-8955-D053886C78A3}"/>
              </a:ext>
            </a:extLst>
          </p:cNvPr>
          <p:cNvSpPr>
            <a:spLocks noGrp="1"/>
          </p:cNvSpPr>
          <p:nvPr>
            <p:ph type="title"/>
          </p:nvPr>
        </p:nvSpPr>
        <p:spPr>
          <a:xfrm>
            <a:off x="838200" y="365125"/>
            <a:ext cx="8918274" cy="877079"/>
          </a:xfrm>
          <a:solidFill>
            <a:schemeClr val="accent3">
              <a:lumMod val="60000"/>
              <a:lumOff val="40000"/>
            </a:schemeClr>
          </a:solidFill>
        </p:spPr>
        <p:txBody>
          <a:bodyPr/>
          <a:lstStyle/>
          <a:p>
            <a:r>
              <a:rPr lang="en-CA" dirty="0" err="1">
                <a:solidFill>
                  <a:srgbClr val="0070C0"/>
                </a:solidFill>
                <a:latin typeface="Arial" panose="020B0604020202020204" pitchFamily="34" charset="0"/>
                <a:cs typeface="Arial" panose="020B0604020202020204" pitchFamily="34" charset="0"/>
              </a:rPr>
              <a:t>JSFiddle</a:t>
            </a:r>
            <a:endParaRPr lang="en-CA" dirty="0">
              <a:solidFill>
                <a:srgbClr val="0070C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E23D06-F703-4BF2-9C4A-7AC6EF894559}"/>
              </a:ext>
            </a:extLst>
          </p:cNvPr>
          <p:cNvPicPr>
            <a:picLocks noChangeAspect="1"/>
          </p:cNvPicPr>
          <p:nvPr/>
        </p:nvPicPr>
        <p:blipFill>
          <a:blip r:embed="rId2"/>
          <a:stretch>
            <a:fillRect/>
          </a:stretch>
        </p:blipFill>
        <p:spPr>
          <a:xfrm>
            <a:off x="838199" y="1260921"/>
            <a:ext cx="8918275" cy="5157011"/>
          </a:xfrm>
          <a:prstGeom prst="rect">
            <a:avLst/>
          </a:prstGeom>
        </p:spPr>
      </p:pic>
    </p:spTree>
    <p:extLst>
      <p:ext uri="{BB962C8B-B14F-4D97-AF65-F5344CB8AC3E}">
        <p14:creationId xmlns:p14="http://schemas.microsoft.com/office/powerpoint/2010/main" val="118418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0D16-92CF-4DAF-85EC-82AF8F178B1A}"/>
              </a:ext>
            </a:extLst>
          </p:cNvPr>
          <p:cNvSpPr>
            <a:spLocks noGrp="1"/>
          </p:cNvSpPr>
          <p:nvPr>
            <p:ph type="title"/>
          </p:nvPr>
        </p:nvSpPr>
        <p:spPr>
          <a:xfrm>
            <a:off x="838200" y="365126"/>
            <a:ext cx="10515600" cy="816694"/>
          </a:xfrm>
        </p:spPr>
        <p:txBody>
          <a:bodyPr/>
          <a:lstStyle/>
          <a:p>
            <a:r>
              <a:rPr lang="en-CA" dirty="0"/>
              <a:t>Obtaining a Google Maps API</a:t>
            </a:r>
          </a:p>
        </p:txBody>
      </p:sp>
      <p:sp>
        <p:nvSpPr>
          <p:cNvPr id="3" name="Content Placeholder 2">
            <a:extLst>
              <a:ext uri="{FF2B5EF4-FFF2-40B4-BE49-F238E27FC236}">
                <a16:creationId xmlns:a16="http://schemas.microsoft.com/office/drawing/2014/main" id="{20CE99E5-4E26-4B24-86EE-5334CD593384}"/>
              </a:ext>
            </a:extLst>
          </p:cNvPr>
          <p:cNvSpPr>
            <a:spLocks noGrp="1"/>
          </p:cNvSpPr>
          <p:nvPr>
            <p:ph idx="1"/>
          </p:nvPr>
        </p:nvSpPr>
        <p:spPr>
          <a:xfrm>
            <a:off x="838200" y="1359799"/>
            <a:ext cx="10515600" cy="4687318"/>
          </a:xfrm>
        </p:spPr>
        <p:txBody>
          <a:bodyPr vert="horz" lIns="91440" tIns="45720" rIns="91440" bIns="45720" rtlCol="0" anchor="t">
            <a:normAutofit fontScale="92500" lnSpcReduction="20000"/>
          </a:bodyPr>
          <a:lstStyle/>
          <a:p>
            <a:r>
              <a:rPr lang="en-US" dirty="0">
                <a:cs typeface="Calibri"/>
                <a:hlinkClick r:id="rId2"/>
              </a:rPr>
              <a:t>https://developers.google.com/maps/documentation/embed/get-api-key</a:t>
            </a:r>
            <a:endParaRPr lang="en-US" dirty="0"/>
          </a:p>
          <a:p>
            <a:r>
              <a:rPr lang="en-US" dirty="0"/>
              <a:t>Obtaining an API key: Step-by-step</a:t>
            </a:r>
            <a:endParaRPr lang="en-US" dirty="0">
              <a:cs typeface="Calibri" panose="020F0502020204030204"/>
            </a:endParaRPr>
          </a:p>
          <a:p>
            <a:r>
              <a:rPr lang="en-US" dirty="0">
                <a:hlinkClick r:id="rId3"/>
              </a:rPr>
              <a:t>Visit the Google APIs Console and log-in with your Google Account.</a:t>
            </a:r>
            <a:endParaRPr lang="en-US" dirty="0"/>
          </a:p>
          <a:p>
            <a:r>
              <a:rPr lang="en-US" dirty="0"/>
              <a:t>Click the </a:t>
            </a:r>
            <a:r>
              <a:rPr lang="en-US" b="1" dirty="0"/>
              <a:t>Create Project</a:t>
            </a:r>
            <a:r>
              <a:rPr lang="en-US" dirty="0"/>
              <a:t> button. (If you don't have a project yet.)</a:t>
            </a:r>
          </a:p>
          <a:p>
            <a:r>
              <a:rPr lang="en-US" dirty="0"/>
              <a:t>Fill the</a:t>
            </a:r>
            <a:r>
              <a:rPr lang="en-US" b="1" dirty="0"/>
              <a:t> Project name</a:t>
            </a:r>
            <a:r>
              <a:rPr lang="en-US" dirty="0"/>
              <a:t> edit field.</a:t>
            </a:r>
          </a:p>
          <a:p>
            <a:r>
              <a:rPr lang="en-US" dirty="0"/>
              <a:t>Click the </a:t>
            </a:r>
            <a:r>
              <a:rPr lang="en-US" b="1" dirty="0"/>
              <a:t>Create</a:t>
            </a:r>
            <a:r>
              <a:rPr lang="en-US" dirty="0"/>
              <a:t> button.</a:t>
            </a:r>
          </a:p>
          <a:p>
            <a:r>
              <a:rPr lang="en-US" dirty="0"/>
              <a:t>Click the </a:t>
            </a:r>
            <a:r>
              <a:rPr lang="en-US" b="1" dirty="0"/>
              <a:t>APIs</a:t>
            </a:r>
            <a:r>
              <a:rPr lang="en-US" dirty="0"/>
              <a:t> link from the left-hand menu.</a:t>
            </a:r>
          </a:p>
          <a:p>
            <a:r>
              <a:rPr lang="en-US" dirty="0"/>
              <a:t>Find and select the </a:t>
            </a:r>
            <a:r>
              <a:rPr lang="en-US" b="1" dirty="0"/>
              <a:t>Google Maps JavaScript API</a:t>
            </a:r>
            <a:r>
              <a:rPr lang="en-US" dirty="0"/>
              <a:t>.</a:t>
            </a:r>
          </a:p>
          <a:p>
            <a:r>
              <a:rPr lang="en-US" b="1" dirty="0"/>
              <a:t>Enable API</a:t>
            </a:r>
            <a:r>
              <a:rPr lang="en-US" dirty="0"/>
              <a:t> by clicking the button.</a:t>
            </a:r>
          </a:p>
          <a:p>
            <a:r>
              <a:rPr lang="en-US" dirty="0"/>
              <a:t>Choose the </a:t>
            </a:r>
            <a:r>
              <a:rPr lang="en-US" b="1" dirty="0"/>
              <a:t>Credentials </a:t>
            </a:r>
            <a:r>
              <a:rPr lang="en-US" dirty="0"/>
              <a:t>from the left-hand menu.</a:t>
            </a:r>
          </a:p>
          <a:p>
            <a:r>
              <a:rPr lang="en-US" dirty="0"/>
              <a:t>Click </a:t>
            </a:r>
            <a:r>
              <a:rPr lang="en-US" b="1" dirty="0"/>
              <a:t>Add credentials</a:t>
            </a:r>
            <a:r>
              <a:rPr lang="en-US" dirty="0"/>
              <a:t> and select </a:t>
            </a:r>
            <a:r>
              <a:rPr lang="en-US" b="1" dirty="0"/>
              <a:t>API key</a:t>
            </a:r>
            <a:r>
              <a:rPr lang="en-US" dirty="0"/>
              <a:t>.</a:t>
            </a:r>
          </a:p>
          <a:p>
            <a:endParaRPr lang="en-CA" dirty="0"/>
          </a:p>
        </p:txBody>
      </p:sp>
    </p:spTree>
    <p:extLst>
      <p:ext uri="{BB962C8B-B14F-4D97-AF65-F5344CB8AC3E}">
        <p14:creationId xmlns:p14="http://schemas.microsoft.com/office/powerpoint/2010/main" val="273690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5C9C3-D0F2-4DAA-89F3-092894398B4B}"/>
              </a:ext>
            </a:extLst>
          </p:cNvPr>
          <p:cNvSpPr>
            <a:spLocks noGrp="1"/>
          </p:cNvSpPr>
          <p:nvPr>
            <p:ph idx="1"/>
          </p:nvPr>
        </p:nvSpPr>
        <p:spPr>
          <a:xfrm>
            <a:off x="838200" y="276045"/>
            <a:ext cx="10515600" cy="5900918"/>
          </a:xfrm>
        </p:spPr>
        <p:txBody>
          <a:bodyPr vert="horz" lIns="91440" tIns="45720" rIns="91440" bIns="45720" rtlCol="0" anchor="t">
            <a:normAutofit fontScale="62500" lnSpcReduction="20000"/>
          </a:bodyPr>
          <a:lstStyle/>
          <a:p>
            <a:r>
              <a:rPr lang="en-US" dirty="0"/>
              <a:t>Create a GIT Repository using PowerShell and create a Visual Studio Code Project.</a:t>
            </a:r>
          </a:p>
          <a:p>
            <a:r>
              <a:rPr lang="en-US" b="1" dirty="0">
                <a:solidFill>
                  <a:schemeClr val="accent5">
                    <a:lumMod val="50000"/>
                  </a:schemeClr>
                </a:solidFill>
                <a:cs typeface="Calibri"/>
              </a:rPr>
              <a:t>Call your GitHub Repository:  </a:t>
            </a:r>
            <a:r>
              <a:rPr lang="en-US" b="1" dirty="0" err="1">
                <a:solidFill>
                  <a:schemeClr val="accent5">
                    <a:lumMod val="50000"/>
                  </a:schemeClr>
                </a:solidFill>
                <a:cs typeface="Calibri"/>
              </a:rPr>
              <a:t>MASHUP_Project</a:t>
            </a:r>
            <a:endParaRPr lang="en-US" b="1" dirty="0" err="1">
              <a:solidFill>
                <a:schemeClr val="accent5">
                  <a:lumMod val="50000"/>
                </a:schemeClr>
              </a:solidFill>
            </a:endParaRPr>
          </a:p>
          <a:p>
            <a:r>
              <a:rPr lang="en-US" dirty="0"/>
              <a:t>Type the Source code </a:t>
            </a:r>
            <a:r>
              <a:rPr lang="en-CA" dirty="0"/>
              <a:t>from the Project Hardcopy Materials</a:t>
            </a:r>
            <a:r>
              <a:rPr lang="en-US" dirty="0"/>
              <a:t>. Save as index.html. </a:t>
            </a:r>
          </a:p>
          <a:p>
            <a:r>
              <a:rPr lang="en-US" dirty="0"/>
              <a:t>Replace the API_KEY with your key string.</a:t>
            </a:r>
          </a:p>
          <a:p>
            <a:r>
              <a:rPr lang="en-US" dirty="0"/>
              <a:t>Try to modify the zoom level and the center of the map.</a:t>
            </a:r>
          </a:p>
          <a:p>
            <a:r>
              <a:rPr lang="en-US" dirty="0"/>
              <a:t>Save the file and open it in the browser. Here are some coordinates (Latitude, Longitude) to practice but you can also try your own pairs:</a:t>
            </a:r>
          </a:p>
          <a:p>
            <a:r>
              <a:rPr lang="en-US" dirty="0"/>
              <a:t>Tour Eiffel, Paris: 48.858437, 2.294494</a:t>
            </a:r>
          </a:p>
          <a:p>
            <a:r>
              <a:rPr lang="en-US" dirty="0"/>
              <a:t>Colosseum, Rome: 41.890204, 12.492365</a:t>
            </a:r>
          </a:p>
          <a:p>
            <a:r>
              <a:rPr lang="en-US" dirty="0"/>
              <a:t>The Great Pyramid at Giza: 29.979262, 31.134218</a:t>
            </a:r>
          </a:p>
          <a:p>
            <a:r>
              <a:rPr lang="en-US" dirty="0"/>
              <a:t>Opera House, Sydney: -33.856978, 151.215233</a:t>
            </a:r>
          </a:p>
          <a:p>
            <a:r>
              <a:rPr lang="en-US" dirty="0"/>
              <a:t>Golden Gate Bridge, San Francisco: 37.818191, -122.478388</a:t>
            </a:r>
          </a:p>
          <a:p>
            <a:r>
              <a:rPr lang="en-US" dirty="0"/>
              <a:t>Machu Picchu, Peru: -13.163167, -72.544966</a:t>
            </a:r>
          </a:p>
          <a:p>
            <a:r>
              <a:rPr lang="en-US" dirty="0"/>
              <a:t>Tip:</a:t>
            </a:r>
          </a:p>
          <a:p>
            <a:pPr lvl="1"/>
            <a:r>
              <a:rPr lang="en-US" dirty="0"/>
              <a:t>If you want to know the exact coordinate of a specified place, follow these steps:</a:t>
            </a:r>
          </a:p>
          <a:p>
            <a:pPr lvl="1"/>
            <a:r>
              <a:rPr lang="en-US" dirty="0"/>
              <a:t>Open the </a:t>
            </a:r>
            <a:r>
              <a:rPr lang="en-US" dirty="0">
                <a:hlinkClick r:id="rId2"/>
              </a:rPr>
              <a:t>Google Maps</a:t>
            </a:r>
            <a:endParaRPr lang="en-US" dirty="0"/>
          </a:p>
          <a:p>
            <a:pPr lvl="1"/>
            <a:r>
              <a:rPr lang="en-US" dirty="0"/>
              <a:t>Find the place on the map (</a:t>
            </a:r>
            <a:r>
              <a:rPr lang="en-US" dirty="0" err="1"/>
              <a:t>eg</a:t>
            </a:r>
            <a:r>
              <a:rPr lang="en-US" dirty="0"/>
              <a:t>: search for address)</a:t>
            </a:r>
          </a:p>
          <a:p>
            <a:pPr lvl="1"/>
            <a:r>
              <a:rPr lang="en-US" dirty="0"/>
              <a:t>Click on the location with the right mouse button</a:t>
            </a:r>
          </a:p>
          <a:p>
            <a:pPr lvl="1"/>
            <a:r>
              <a:rPr lang="en-US" dirty="0"/>
              <a:t>Choose the menu item: "What's here?"</a:t>
            </a:r>
          </a:p>
          <a:p>
            <a:pPr lvl="1"/>
            <a:r>
              <a:rPr lang="en-US" dirty="0"/>
              <a:t>The coordinates will appear in a small box at the bottom of the map.</a:t>
            </a:r>
          </a:p>
        </p:txBody>
      </p:sp>
    </p:spTree>
    <p:extLst>
      <p:ext uri="{BB962C8B-B14F-4D97-AF65-F5344CB8AC3E}">
        <p14:creationId xmlns:p14="http://schemas.microsoft.com/office/powerpoint/2010/main" val="24471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48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Freeform: Shape 27">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descr="A screenshot of a cell phone&#10;&#10;Description automatically generated">
            <a:extLst>
              <a:ext uri="{FF2B5EF4-FFF2-40B4-BE49-F238E27FC236}">
                <a16:creationId xmlns:a16="http://schemas.microsoft.com/office/drawing/2014/main" id="{378FBB6B-F145-4306-AC63-D9FA522ED171}"/>
              </a:ext>
            </a:extLst>
          </p:cNvPr>
          <p:cNvPicPr>
            <a:picLocks noChangeAspect="1"/>
          </p:cNvPicPr>
          <p:nvPr/>
        </p:nvPicPr>
        <p:blipFill>
          <a:blip r:embed="rId4"/>
          <a:stretch>
            <a:fillRect/>
          </a:stretch>
        </p:blipFill>
        <p:spPr>
          <a:xfrm>
            <a:off x="3236181" y="1784790"/>
            <a:ext cx="5462546" cy="3332152"/>
          </a:xfrm>
          <a:prstGeom prst="rect">
            <a:avLst/>
          </a:prstGeom>
        </p:spPr>
      </p:pic>
      <p:pic>
        <p:nvPicPr>
          <p:cNvPr id="21" name="Picture 20" descr="A close up of a sign&#10;&#10;Description automatically generated">
            <a:extLst>
              <a:ext uri="{FF2B5EF4-FFF2-40B4-BE49-F238E27FC236}">
                <a16:creationId xmlns:a16="http://schemas.microsoft.com/office/drawing/2014/main" id="{0E2EC579-172C-4F59-AEF5-C3A744D34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3682" y="3688192"/>
            <a:ext cx="3429000" cy="2857500"/>
          </a:xfrm>
          <a:prstGeom prst="rect">
            <a:avLst/>
          </a:prstGeom>
        </p:spPr>
      </p:pic>
    </p:spTree>
    <p:extLst>
      <p:ext uri="{BB962C8B-B14F-4D97-AF65-F5344CB8AC3E}">
        <p14:creationId xmlns:p14="http://schemas.microsoft.com/office/powerpoint/2010/main" val="323397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C2A46-01FA-4E27-8B09-CF4E9C7013FF}"/>
              </a:ext>
            </a:extLst>
          </p:cNvPr>
          <p:cNvPicPr>
            <a:picLocks noChangeAspect="1"/>
          </p:cNvPicPr>
          <p:nvPr/>
        </p:nvPicPr>
        <p:blipFill>
          <a:blip r:embed="rId3"/>
          <a:stretch>
            <a:fillRect/>
          </a:stretch>
        </p:blipFill>
        <p:spPr>
          <a:xfrm>
            <a:off x="271122" y="1123527"/>
            <a:ext cx="6411916" cy="4604800"/>
          </a:xfrm>
          <a:prstGeom prst="rect">
            <a:avLst/>
          </a:prstGeom>
        </p:spPr>
      </p:pic>
      <p:cxnSp>
        <p:nvCxnSpPr>
          <p:cNvPr id="9" name="Straight Connector 8">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3E98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7A30B0F-C626-491E-A4EF-FB58AE985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937" y="227650"/>
            <a:ext cx="5892063" cy="5384127"/>
          </a:xfrm>
          <a:prstGeom prst="rect">
            <a:avLst/>
          </a:prstGeom>
        </p:spPr>
      </p:pic>
    </p:spTree>
    <p:extLst>
      <p:ext uri="{BB962C8B-B14F-4D97-AF65-F5344CB8AC3E}">
        <p14:creationId xmlns:p14="http://schemas.microsoft.com/office/powerpoint/2010/main" val="4148951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4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FF6552F-C5DC-4E94-93DB-E4EACB3CE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5" y="1930563"/>
            <a:ext cx="5129784" cy="2996873"/>
          </a:xfrm>
          <a:prstGeom prst="rect">
            <a:avLst/>
          </a:prstGeom>
        </p:spPr>
      </p:pic>
      <p:sp>
        <p:nvSpPr>
          <p:cNvPr id="18" name="Rectangle 17">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D6D62904-94A5-421F-AD5B-ACD2CB73E07F}"/>
              </a:ext>
            </a:extLst>
          </p:cNvPr>
          <p:cNvPicPr>
            <a:picLocks noChangeAspect="1"/>
          </p:cNvPicPr>
          <p:nvPr/>
        </p:nvPicPr>
        <p:blipFill>
          <a:blip r:embed="rId4"/>
          <a:stretch>
            <a:fillRect/>
          </a:stretch>
        </p:blipFill>
        <p:spPr>
          <a:xfrm>
            <a:off x="641180" y="2441516"/>
            <a:ext cx="5129784" cy="1974967"/>
          </a:xfrm>
          <a:prstGeom prst="rect">
            <a:avLst/>
          </a:prstGeom>
        </p:spPr>
      </p:pic>
    </p:spTree>
    <p:extLst>
      <p:ext uri="{BB962C8B-B14F-4D97-AF65-F5344CB8AC3E}">
        <p14:creationId xmlns:p14="http://schemas.microsoft.com/office/powerpoint/2010/main" val="271892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76B6F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E02619F-B25C-4A67-84D7-70196FBDAFF5}"/>
              </a:ext>
            </a:extLst>
          </p:cNvPr>
          <p:cNvPicPr>
            <a:picLocks noChangeAspect="1"/>
          </p:cNvPicPr>
          <p:nvPr/>
        </p:nvPicPr>
        <p:blipFill>
          <a:blip r:embed="rId3"/>
          <a:stretch>
            <a:fillRect/>
          </a:stretch>
        </p:blipFill>
        <p:spPr>
          <a:xfrm>
            <a:off x="6343240" y="1123527"/>
            <a:ext cx="4683512" cy="4604800"/>
          </a:xfrm>
          <a:prstGeom prst="rect">
            <a:avLst/>
          </a:prstGeom>
        </p:spPr>
      </p:pic>
      <p:pic>
        <p:nvPicPr>
          <p:cNvPr id="7" name="Picture 6">
            <a:extLst>
              <a:ext uri="{FF2B5EF4-FFF2-40B4-BE49-F238E27FC236}">
                <a16:creationId xmlns:a16="http://schemas.microsoft.com/office/drawing/2014/main" id="{E7AF9E1C-2CFF-4259-A2E7-3191F5719CDA}"/>
              </a:ext>
            </a:extLst>
          </p:cNvPr>
          <p:cNvPicPr>
            <a:picLocks noChangeAspect="1"/>
          </p:cNvPicPr>
          <p:nvPr/>
        </p:nvPicPr>
        <p:blipFill>
          <a:blip r:embed="rId4"/>
          <a:stretch>
            <a:fillRect/>
          </a:stretch>
        </p:blipFill>
        <p:spPr>
          <a:xfrm>
            <a:off x="277194" y="2027536"/>
            <a:ext cx="6066046" cy="2796782"/>
          </a:xfrm>
          <a:prstGeom prst="rect">
            <a:avLst/>
          </a:prstGeom>
        </p:spPr>
      </p:pic>
    </p:spTree>
    <p:extLst>
      <p:ext uri="{BB962C8B-B14F-4D97-AF65-F5344CB8AC3E}">
        <p14:creationId xmlns:p14="http://schemas.microsoft.com/office/powerpoint/2010/main" val="212049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965C2D-F700-4206-8D3C-9FFD47FF14E3}"/>
              </a:ext>
            </a:extLst>
          </p:cNvPr>
          <p:cNvPicPr>
            <a:picLocks noChangeAspect="1"/>
          </p:cNvPicPr>
          <p:nvPr/>
        </p:nvPicPr>
        <p:blipFill>
          <a:blip r:embed="rId2"/>
          <a:stretch>
            <a:fillRect/>
          </a:stretch>
        </p:blipFill>
        <p:spPr>
          <a:xfrm>
            <a:off x="458560" y="1370846"/>
            <a:ext cx="8197332" cy="4116307"/>
          </a:xfrm>
          <a:prstGeom prst="rect">
            <a:avLst/>
          </a:prstGeom>
        </p:spPr>
      </p:pic>
      <p:pic>
        <p:nvPicPr>
          <p:cNvPr id="6" name="Picture 5">
            <a:extLst>
              <a:ext uri="{FF2B5EF4-FFF2-40B4-BE49-F238E27FC236}">
                <a16:creationId xmlns:a16="http://schemas.microsoft.com/office/drawing/2014/main" id="{15BA6652-A618-4429-ACCE-0206F6102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534" y="1862014"/>
            <a:ext cx="3133969" cy="3133969"/>
          </a:xfrm>
          <a:prstGeom prst="rect">
            <a:avLst/>
          </a:prstGeom>
        </p:spPr>
      </p:pic>
    </p:spTree>
    <p:extLst>
      <p:ext uri="{BB962C8B-B14F-4D97-AF65-F5344CB8AC3E}">
        <p14:creationId xmlns:p14="http://schemas.microsoft.com/office/powerpoint/2010/main" val="3688392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4EE8C-AA57-4529-AF9D-DBC56D8E2157}"/>
              </a:ext>
            </a:extLst>
          </p:cNvPr>
          <p:cNvPicPr>
            <a:picLocks noChangeAspect="1"/>
          </p:cNvPicPr>
          <p:nvPr/>
        </p:nvPicPr>
        <p:blipFill>
          <a:blip r:embed="rId2"/>
          <a:stretch>
            <a:fillRect/>
          </a:stretch>
        </p:blipFill>
        <p:spPr>
          <a:xfrm>
            <a:off x="631518" y="1084591"/>
            <a:ext cx="7384888" cy="4688817"/>
          </a:xfrm>
          <a:prstGeom prst="rect">
            <a:avLst/>
          </a:prstGeom>
        </p:spPr>
      </p:pic>
      <p:pic>
        <p:nvPicPr>
          <p:cNvPr id="8" name="Picture 7">
            <a:extLst>
              <a:ext uri="{FF2B5EF4-FFF2-40B4-BE49-F238E27FC236}">
                <a16:creationId xmlns:a16="http://schemas.microsoft.com/office/drawing/2014/main" id="{284E27C2-5D23-49D6-9393-ABC3A5E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694" y="1220809"/>
            <a:ext cx="4233707" cy="4416379"/>
          </a:xfrm>
          <a:prstGeom prst="rect">
            <a:avLst/>
          </a:prstGeom>
        </p:spPr>
      </p:pic>
    </p:spTree>
    <p:extLst>
      <p:ext uri="{BB962C8B-B14F-4D97-AF65-F5344CB8AC3E}">
        <p14:creationId xmlns:p14="http://schemas.microsoft.com/office/powerpoint/2010/main" val="1110739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0FE4C9-3F9E-4803-AEAE-A7D4D0CD55D1}"/>
              </a:ext>
            </a:extLst>
          </p:cNvPr>
          <p:cNvPicPr>
            <a:picLocks noChangeAspect="1"/>
          </p:cNvPicPr>
          <p:nvPr/>
        </p:nvPicPr>
        <p:blipFill>
          <a:blip r:embed="rId3"/>
          <a:stretch>
            <a:fillRect/>
          </a:stretch>
        </p:blipFill>
        <p:spPr>
          <a:xfrm>
            <a:off x="43376" y="636608"/>
            <a:ext cx="8666876" cy="367100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BA107E2B-DF05-40E7-950E-D1FAD4BED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187" y="3078867"/>
            <a:ext cx="4195431" cy="3671002"/>
          </a:xfrm>
          <a:prstGeom prst="rect">
            <a:avLst/>
          </a:prstGeom>
        </p:spPr>
      </p:pic>
    </p:spTree>
    <p:extLst>
      <p:ext uri="{BB962C8B-B14F-4D97-AF65-F5344CB8AC3E}">
        <p14:creationId xmlns:p14="http://schemas.microsoft.com/office/powerpoint/2010/main" val="269825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FA35-9F31-401D-91BF-84C370BF8892}"/>
              </a:ext>
            </a:extLst>
          </p:cNvPr>
          <p:cNvSpPr>
            <a:spLocks noGrp="1"/>
          </p:cNvSpPr>
          <p:nvPr>
            <p:ph type="title"/>
          </p:nvPr>
        </p:nvSpPr>
        <p:spPr>
          <a:xfrm>
            <a:off x="0" y="0"/>
            <a:ext cx="10515600" cy="895350"/>
          </a:xfrm>
        </p:spPr>
        <p:txBody>
          <a:bodyPr/>
          <a:lstStyle/>
          <a:p>
            <a:r>
              <a:rPr lang="en-CA" dirty="0">
                <a:solidFill>
                  <a:schemeClr val="bg1"/>
                </a:solidFill>
                <a:latin typeface="Verdana" panose="020B0604030504040204" pitchFamily="34" charset="0"/>
                <a:ea typeface="Verdana" panose="020B0604030504040204" pitchFamily="34" charset="0"/>
              </a:rPr>
              <a:t>Term Project &amp; Presentation - 25% </a:t>
            </a:r>
          </a:p>
        </p:txBody>
      </p:sp>
      <p:sp>
        <p:nvSpPr>
          <p:cNvPr id="3" name="Content Placeholder 2">
            <a:extLst>
              <a:ext uri="{FF2B5EF4-FFF2-40B4-BE49-F238E27FC236}">
                <a16:creationId xmlns:a16="http://schemas.microsoft.com/office/drawing/2014/main" id="{965538FD-B916-4C13-9251-A4435771B18D}"/>
              </a:ext>
            </a:extLst>
          </p:cNvPr>
          <p:cNvSpPr>
            <a:spLocks noGrp="1"/>
          </p:cNvSpPr>
          <p:nvPr>
            <p:ph idx="1"/>
          </p:nvPr>
        </p:nvSpPr>
        <p:spPr>
          <a:xfrm>
            <a:off x="514350" y="1173163"/>
            <a:ext cx="11163299" cy="1325563"/>
          </a:xfrm>
        </p:spPr>
        <p:txBody>
          <a:bodyPr/>
          <a:lstStyle/>
          <a:p>
            <a:pPr marL="0" indent="0">
              <a:buNone/>
            </a:pPr>
            <a:r>
              <a:rPr lang="en-US" dirty="0">
                <a:solidFill>
                  <a:srgbClr val="F9F5F6"/>
                </a:solidFill>
              </a:rPr>
              <a:t>Employ Ajax and JSON with the API for Google Maps to get display markers and messages on a map, and display driving directions on a web page. </a:t>
            </a:r>
            <a:endParaRPr lang="en-CA" dirty="0">
              <a:solidFill>
                <a:srgbClr val="F9F5F6"/>
              </a:solidFill>
            </a:endParaRPr>
          </a:p>
        </p:txBody>
      </p:sp>
    </p:spTree>
    <p:extLst>
      <p:ext uri="{BB962C8B-B14F-4D97-AF65-F5344CB8AC3E}">
        <p14:creationId xmlns:p14="http://schemas.microsoft.com/office/powerpoint/2010/main" val="1117869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73CDC-61A4-4F47-871E-DB877FFC3F49}"/>
              </a:ext>
            </a:extLst>
          </p:cNvPr>
          <p:cNvPicPr>
            <a:picLocks noChangeAspect="1"/>
          </p:cNvPicPr>
          <p:nvPr/>
        </p:nvPicPr>
        <p:blipFill>
          <a:blip r:embed="rId3"/>
          <a:stretch>
            <a:fillRect/>
          </a:stretch>
        </p:blipFill>
        <p:spPr>
          <a:xfrm>
            <a:off x="114752" y="1848000"/>
            <a:ext cx="8088836" cy="3161999"/>
          </a:xfrm>
          <a:prstGeom prst="rect">
            <a:avLst/>
          </a:prstGeom>
        </p:spPr>
      </p:pic>
      <p:pic>
        <p:nvPicPr>
          <p:cNvPr id="6" name="Picture 5">
            <a:extLst>
              <a:ext uri="{FF2B5EF4-FFF2-40B4-BE49-F238E27FC236}">
                <a16:creationId xmlns:a16="http://schemas.microsoft.com/office/drawing/2014/main" id="{0CEF6CBB-285E-4EE4-ABCF-952824DE9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830" y="343773"/>
            <a:ext cx="3799233" cy="3799233"/>
          </a:xfrm>
          <a:prstGeom prst="rect">
            <a:avLst/>
          </a:prstGeom>
        </p:spPr>
      </p:pic>
    </p:spTree>
    <p:extLst>
      <p:ext uri="{BB962C8B-B14F-4D97-AF65-F5344CB8AC3E}">
        <p14:creationId xmlns:p14="http://schemas.microsoft.com/office/powerpoint/2010/main" val="408263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14F2C6-2A9F-45FE-80B4-ED196AD791A1}"/>
              </a:ext>
            </a:extLst>
          </p:cNvPr>
          <p:cNvPicPr>
            <a:picLocks noChangeAspect="1"/>
          </p:cNvPicPr>
          <p:nvPr/>
        </p:nvPicPr>
        <p:blipFill>
          <a:blip r:embed="rId3"/>
          <a:stretch>
            <a:fillRect/>
          </a:stretch>
        </p:blipFill>
        <p:spPr>
          <a:xfrm>
            <a:off x="451414" y="1444391"/>
            <a:ext cx="6671156" cy="3969218"/>
          </a:xfrm>
          <a:prstGeom prst="rect">
            <a:avLst/>
          </a:prstGeom>
        </p:spPr>
      </p:pic>
      <p:pic>
        <p:nvPicPr>
          <p:cNvPr id="9" name="Picture 8">
            <a:extLst>
              <a:ext uri="{FF2B5EF4-FFF2-40B4-BE49-F238E27FC236}">
                <a16:creationId xmlns:a16="http://schemas.microsoft.com/office/drawing/2014/main" id="{98015CDF-1DDF-40D2-B5BB-096A27A14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440" y="1792204"/>
            <a:ext cx="4163912" cy="3621405"/>
          </a:xfrm>
          <a:prstGeom prst="rect">
            <a:avLst/>
          </a:prstGeom>
        </p:spPr>
      </p:pic>
    </p:spTree>
    <p:extLst>
      <p:ext uri="{BB962C8B-B14F-4D97-AF65-F5344CB8AC3E}">
        <p14:creationId xmlns:p14="http://schemas.microsoft.com/office/powerpoint/2010/main" val="9244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06A6D-DB3B-4AFC-AD7A-71C33F613465}"/>
              </a:ext>
            </a:extLst>
          </p:cNvPr>
          <p:cNvPicPr>
            <a:picLocks noChangeAspect="1"/>
          </p:cNvPicPr>
          <p:nvPr/>
        </p:nvPicPr>
        <p:blipFill>
          <a:blip r:embed="rId3"/>
          <a:stretch>
            <a:fillRect/>
          </a:stretch>
        </p:blipFill>
        <p:spPr>
          <a:xfrm>
            <a:off x="266218" y="1431582"/>
            <a:ext cx="6751600" cy="3994835"/>
          </a:xfrm>
          <a:prstGeom prst="rect">
            <a:avLst/>
          </a:prstGeom>
        </p:spPr>
      </p:pic>
      <p:pic>
        <p:nvPicPr>
          <p:cNvPr id="6" name="Picture 5">
            <a:extLst>
              <a:ext uri="{FF2B5EF4-FFF2-40B4-BE49-F238E27FC236}">
                <a16:creationId xmlns:a16="http://schemas.microsoft.com/office/drawing/2014/main" id="{738AC99A-37C1-4C87-A1DB-756E5D283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011" y="909636"/>
            <a:ext cx="4667250" cy="5038725"/>
          </a:xfrm>
          <a:prstGeom prst="rect">
            <a:avLst/>
          </a:prstGeom>
        </p:spPr>
      </p:pic>
    </p:spTree>
    <p:extLst>
      <p:ext uri="{BB962C8B-B14F-4D97-AF65-F5344CB8AC3E}">
        <p14:creationId xmlns:p14="http://schemas.microsoft.com/office/powerpoint/2010/main" val="360723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8C0E4-CBF8-42CE-AC44-BBF9ADF2F53F}"/>
              </a:ext>
            </a:extLst>
          </p:cNvPr>
          <p:cNvPicPr>
            <a:picLocks noChangeAspect="1"/>
          </p:cNvPicPr>
          <p:nvPr/>
        </p:nvPicPr>
        <p:blipFill>
          <a:blip r:embed="rId2"/>
          <a:stretch>
            <a:fillRect/>
          </a:stretch>
        </p:blipFill>
        <p:spPr>
          <a:xfrm>
            <a:off x="3706268" y="1455442"/>
            <a:ext cx="7903139" cy="5074647"/>
          </a:xfrm>
          <a:prstGeom prst="rect">
            <a:avLst/>
          </a:prstGeom>
        </p:spPr>
      </p:pic>
      <p:sp>
        <p:nvSpPr>
          <p:cNvPr id="5" name="Rectangle 4">
            <a:extLst>
              <a:ext uri="{FF2B5EF4-FFF2-40B4-BE49-F238E27FC236}">
                <a16:creationId xmlns:a16="http://schemas.microsoft.com/office/drawing/2014/main" id="{158B5106-75A2-4D7B-BDF2-952887CCF8D9}"/>
              </a:ext>
            </a:extLst>
          </p:cNvPr>
          <p:cNvSpPr/>
          <p:nvPr/>
        </p:nvSpPr>
        <p:spPr>
          <a:xfrm>
            <a:off x="442206" y="605703"/>
            <a:ext cx="10600041" cy="369332"/>
          </a:xfrm>
          <a:prstGeom prst="rect">
            <a:avLst/>
          </a:prstGeom>
        </p:spPr>
        <p:txBody>
          <a:bodyPr wrap="square">
            <a:spAutoFit/>
          </a:bodyPr>
          <a:lstStyle/>
          <a:p>
            <a:r>
              <a:rPr lang="en-CA" dirty="0">
                <a:hlinkClick r:id="rId3"/>
              </a:rPr>
              <a:t>https://github.com/PeterSigurdson/WebServiceMashupsProject/blob/master/GoogleMapsMashupStarterCode</a:t>
            </a:r>
            <a:endParaRPr lang="en-CA" dirty="0"/>
          </a:p>
        </p:txBody>
      </p:sp>
      <p:sp>
        <p:nvSpPr>
          <p:cNvPr id="6" name="TextBox 5">
            <a:extLst>
              <a:ext uri="{FF2B5EF4-FFF2-40B4-BE49-F238E27FC236}">
                <a16:creationId xmlns:a16="http://schemas.microsoft.com/office/drawing/2014/main" id="{91ECB345-5A4B-46BD-8503-D6546FFD1A16}"/>
              </a:ext>
            </a:extLst>
          </p:cNvPr>
          <p:cNvSpPr txBox="1"/>
          <p:nvPr/>
        </p:nvSpPr>
        <p:spPr>
          <a:xfrm>
            <a:off x="532436" y="196770"/>
            <a:ext cx="10316540" cy="369332"/>
          </a:xfrm>
          <a:prstGeom prst="rect">
            <a:avLst/>
          </a:prstGeom>
          <a:solidFill>
            <a:schemeClr val="accent4">
              <a:lumMod val="60000"/>
              <a:lumOff val="40000"/>
            </a:schemeClr>
          </a:solidFill>
        </p:spPr>
        <p:txBody>
          <a:bodyPr wrap="square" rtlCol="0">
            <a:spAutoFit/>
          </a:bodyPr>
          <a:lstStyle/>
          <a:p>
            <a:r>
              <a:rPr lang="en-CA" dirty="0"/>
              <a:t>Get the Startup code:</a:t>
            </a:r>
          </a:p>
        </p:txBody>
      </p:sp>
    </p:spTree>
    <p:extLst>
      <p:ext uri="{BB962C8B-B14F-4D97-AF65-F5344CB8AC3E}">
        <p14:creationId xmlns:p14="http://schemas.microsoft.com/office/powerpoint/2010/main" val="41766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0313BB-C1A1-4BA6-A265-416827041BB3}"/>
              </a:ext>
            </a:extLst>
          </p:cNvPr>
          <p:cNvPicPr>
            <a:picLocks noChangeAspect="1"/>
          </p:cNvPicPr>
          <p:nvPr/>
        </p:nvPicPr>
        <p:blipFill>
          <a:blip r:embed="rId2"/>
          <a:stretch>
            <a:fillRect/>
          </a:stretch>
        </p:blipFill>
        <p:spPr>
          <a:xfrm>
            <a:off x="1782501" y="819171"/>
            <a:ext cx="7694942" cy="5888357"/>
          </a:xfrm>
          <a:prstGeom prst="rect">
            <a:avLst/>
          </a:prstGeom>
        </p:spPr>
      </p:pic>
      <p:sp>
        <p:nvSpPr>
          <p:cNvPr id="5" name="Rectangle 4">
            <a:extLst>
              <a:ext uri="{FF2B5EF4-FFF2-40B4-BE49-F238E27FC236}">
                <a16:creationId xmlns:a16="http://schemas.microsoft.com/office/drawing/2014/main" id="{6D8F0630-BDA8-4343-95C9-3D469AEDBFE4}"/>
              </a:ext>
            </a:extLst>
          </p:cNvPr>
          <p:cNvSpPr/>
          <p:nvPr/>
        </p:nvSpPr>
        <p:spPr>
          <a:xfrm>
            <a:off x="1782501" y="150472"/>
            <a:ext cx="6109365" cy="707886"/>
          </a:xfrm>
          <a:prstGeom prst="rect">
            <a:avLst/>
          </a:prstGeom>
        </p:spPr>
        <p:txBody>
          <a:bodyPr wrap="none">
            <a:spAutoFit/>
          </a:bodyPr>
          <a:lstStyle/>
          <a:p>
            <a:r>
              <a:rPr lang="en-CA" sz="4000" dirty="0">
                <a:solidFill>
                  <a:srgbClr val="0070C0"/>
                </a:solidFill>
                <a:latin typeface="Aharoni" panose="02010803020104030203" pitchFamily="2" charset="-79"/>
                <a:cs typeface="Aharoni" panose="02010803020104030203" pitchFamily="2" charset="-79"/>
              </a:rPr>
              <a:t>https://www.latlong.net/</a:t>
            </a:r>
          </a:p>
        </p:txBody>
      </p:sp>
    </p:spTree>
    <p:extLst>
      <p:ext uri="{BB962C8B-B14F-4D97-AF65-F5344CB8AC3E}">
        <p14:creationId xmlns:p14="http://schemas.microsoft.com/office/powerpoint/2010/main" val="358264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57ACAD-B9F0-4488-B7B3-43487A084C1C}"/>
              </a:ext>
            </a:extLst>
          </p:cNvPr>
          <p:cNvPicPr>
            <a:picLocks noChangeAspect="1"/>
          </p:cNvPicPr>
          <p:nvPr/>
        </p:nvPicPr>
        <p:blipFill>
          <a:blip r:embed="rId2"/>
          <a:stretch>
            <a:fillRect/>
          </a:stretch>
        </p:blipFill>
        <p:spPr>
          <a:xfrm>
            <a:off x="1724628" y="323913"/>
            <a:ext cx="7719186" cy="6210173"/>
          </a:xfrm>
          <a:prstGeom prst="rect">
            <a:avLst/>
          </a:prstGeom>
        </p:spPr>
      </p:pic>
    </p:spTree>
    <p:extLst>
      <p:ext uri="{BB962C8B-B14F-4D97-AF65-F5344CB8AC3E}">
        <p14:creationId xmlns:p14="http://schemas.microsoft.com/office/powerpoint/2010/main" val="510152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3EA5A3-5429-4A9B-BB4D-A72EF3E9C3A5}"/>
              </a:ext>
            </a:extLst>
          </p:cNvPr>
          <p:cNvPicPr>
            <a:picLocks noChangeAspect="1"/>
          </p:cNvPicPr>
          <p:nvPr/>
        </p:nvPicPr>
        <p:blipFill>
          <a:blip r:embed="rId2"/>
          <a:stretch>
            <a:fillRect/>
          </a:stretch>
        </p:blipFill>
        <p:spPr>
          <a:xfrm>
            <a:off x="254633" y="149146"/>
            <a:ext cx="11682733" cy="5276366"/>
          </a:xfrm>
          <a:prstGeom prst="rect">
            <a:avLst/>
          </a:prstGeom>
        </p:spPr>
      </p:pic>
      <p:sp>
        <p:nvSpPr>
          <p:cNvPr id="7" name="Rectangle 6">
            <a:extLst>
              <a:ext uri="{FF2B5EF4-FFF2-40B4-BE49-F238E27FC236}">
                <a16:creationId xmlns:a16="http://schemas.microsoft.com/office/drawing/2014/main" id="{D2887AA1-2A6F-480C-97DC-D2A25CB45A55}"/>
              </a:ext>
            </a:extLst>
          </p:cNvPr>
          <p:cNvSpPr/>
          <p:nvPr/>
        </p:nvSpPr>
        <p:spPr>
          <a:xfrm>
            <a:off x="254633" y="1733967"/>
            <a:ext cx="4688842" cy="4210833"/>
          </a:xfrm>
          <a:prstGeom prst="rect">
            <a:avLst/>
          </a:prstGeom>
          <a:solidFill>
            <a:schemeClr val="bg1"/>
          </a:solidFill>
        </p:spPr>
        <p:txBody>
          <a:bodyPr wrap="square">
            <a:spAutoFit/>
          </a:bodyPr>
          <a:lstStyle/>
          <a:p>
            <a:pPr>
              <a:lnSpc>
                <a:spcPct val="150000"/>
              </a:lnSpc>
            </a:pPr>
            <a:r>
              <a:rPr lang="en-US" sz="1200" dirty="0">
                <a:solidFill>
                  <a:srgbClr val="1E6793"/>
                </a:solidFill>
                <a:latin typeface="Lato" panose="020F0502020204030203" pitchFamily="34" charset="0"/>
              </a:rPr>
              <a:t>Insert HTML, JS &amp; CSS - Embed Code</a:t>
            </a:r>
          </a:p>
          <a:p>
            <a:pPr>
              <a:lnSpc>
                <a:spcPct val="150000"/>
              </a:lnSpc>
              <a:buFont typeface="+mj-lt"/>
              <a:buAutoNum type="arabicPeriod"/>
            </a:pPr>
            <a:r>
              <a:rPr lang="en-US" sz="1200" dirty="0">
                <a:solidFill>
                  <a:srgbClr val="212121"/>
                </a:solidFill>
                <a:latin typeface="Lato" panose="020F0502020204030203" pitchFamily="34" charset="0"/>
              </a:rPr>
              <a:t>On the </a:t>
            </a:r>
            <a:r>
              <a:rPr lang="en-US" sz="1200" b="1" dirty="0">
                <a:solidFill>
                  <a:srgbClr val="212121"/>
                </a:solidFill>
                <a:latin typeface="Lato" panose="020F0502020204030203" pitchFamily="34" charset="0"/>
              </a:rPr>
              <a:t>Insert</a:t>
            </a:r>
            <a:r>
              <a:rPr lang="en-US" sz="1200" dirty="0">
                <a:solidFill>
                  <a:srgbClr val="212121"/>
                </a:solidFill>
                <a:latin typeface="Lato" panose="020F0502020204030203" pitchFamily="34" charset="0"/>
              </a:rPr>
              <a:t> panel use the </a:t>
            </a:r>
            <a:r>
              <a:rPr lang="en-US" sz="1200" b="1" dirty="0">
                <a:solidFill>
                  <a:srgbClr val="212121"/>
                </a:solidFill>
                <a:latin typeface="Lato" panose="020F0502020204030203" pitchFamily="34" charset="0"/>
              </a:rPr>
              <a:t>Embed</a:t>
            </a:r>
            <a:r>
              <a:rPr lang="en-US" sz="1200" dirty="0">
                <a:solidFill>
                  <a:srgbClr val="212121"/>
                </a:solidFill>
                <a:latin typeface="Lato" panose="020F0502020204030203" pitchFamily="34" charset="0"/>
              </a:rPr>
              <a:t> option</a:t>
            </a:r>
          </a:p>
          <a:p>
            <a:pPr>
              <a:lnSpc>
                <a:spcPct val="150000"/>
              </a:lnSpc>
              <a:buFont typeface="+mj-lt"/>
              <a:buAutoNum type="arabicPeriod"/>
            </a:pPr>
            <a:r>
              <a:rPr lang="en-US" sz="1200" dirty="0">
                <a:solidFill>
                  <a:srgbClr val="212121"/>
                </a:solidFill>
                <a:latin typeface="Lato" panose="020F0502020204030203" pitchFamily="34" charset="0"/>
              </a:rPr>
              <a:t>Choose the </a:t>
            </a:r>
            <a:r>
              <a:rPr lang="en-US" sz="1200" b="1" dirty="0">
                <a:solidFill>
                  <a:srgbClr val="212121"/>
                </a:solidFill>
                <a:latin typeface="Lato" panose="020F0502020204030203" pitchFamily="34" charset="0"/>
              </a:rPr>
              <a:t>EMBED CODE</a:t>
            </a:r>
            <a:r>
              <a:rPr lang="en-US" sz="1200" dirty="0">
                <a:solidFill>
                  <a:srgbClr val="212121"/>
                </a:solidFill>
                <a:latin typeface="Lato" panose="020F0502020204030203" pitchFamily="34" charset="0"/>
              </a:rPr>
              <a:t> tab</a:t>
            </a:r>
          </a:p>
          <a:p>
            <a:pPr>
              <a:lnSpc>
                <a:spcPct val="150000"/>
              </a:lnSpc>
              <a:buFont typeface="+mj-lt"/>
              <a:buAutoNum type="arabicPeriod"/>
            </a:pPr>
            <a:r>
              <a:rPr lang="en-US" sz="1200" dirty="0">
                <a:solidFill>
                  <a:srgbClr val="212121"/>
                </a:solidFill>
                <a:latin typeface="Lato" panose="020F0502020204030203" pitchFamily="34" charset="0"/>
              </a:rPr>
              <a:t>Type or paste the custom HTML, JavaScript and CSS into the code box</a:t>
            </a:r>
          </a:p>
          <a:p>
            <a:pPr>
              <a:lnSpc>
                <a:spcPct val="150000"/>
              </a:lnSpc>
              <a:buFont typeface="+mj-lt"/>
              <a:buAutoNum type="arabicPeriod"/>
            </a:pPr>
            <a:r>
              <a:rPr lang="en-US" sz="1200" dirty="0">
                <a:solidFill>
                  <a:srgbClr val="212121"/>
                </a:solidFill>
                <a:latin typeface="Lato" panose="020F0502020204030203" pitchFamily="34" charset="0"/>
              </a:rPr>
              <a:t>Use the </a:t>
            </a:r>
            <a:r>
              <a:rPr lang="en-US" sz="1200" b="1" dirty="0">
                <a:solidFill>
                  <a:srgbClr val="212121"/>
                </a:solidFill>
                <a:latin typeface="Lato" panose="020F0502020204030203" pitchFamily="34" charset="0"/>
              </a:rPr>
              <a:t>NEXT</a:t>
            </a:r>
            <a:r>
              <a:rPr lang="en-US" sz="1200" dirty="0">
                <a:solidFill>
                  <a:srgbClr val="212121"/>
                </a:solidFill>
                <a:latin typeface="Lato" panose="020F0502020204030203" pitchFamily="34" charset="0"/>
              </a:rPr>
              <a:t> button to preview how your code will look</a:t>
            </a:r>
          </a:p>
          <a:p>
            <a:pPr>
              <a:lnSpc>
                <a:spcPct val="150000"/>
              </a:lnSpc>
              <a:buFont typeface="+mj-lt"/>
              <a:buAutoNum type="arabicPeriod"/>
            </a:pPr>
            <a:r>
              <a:rPr lang="en-US" sz="1200" dirty="0">
                <a:solidFill>
                  <a:srgbClr val="212121"/>
                </a:solidFill>
                <a:latin typeface="Lato" panose="020F0502020204030203" pitchFamily="34" charset="0"/>
              </a:rPr>
              <a:t>Use the </a:t>
            </a:r>
            <a:r>
              <a:rPr lang="en-US" sz="1200" b="1" dirty="0">
                <a:solidFill>
                  <a:srgbClr val="212121"/>
                </a:solidFill>
                <a:latin typeface="Lato" panose="020F0502020204030203" pitchFamily="34" charset="0"/>
              </a:rPr>
              <a:t>INSERT</a:t>
            </a:r>
            <a:r>
              <a:rPr lang="en-US" sz="1200" dirty="0">
                <a:solidFill>
                  <a:srgbClr val="212121"/>
                </a:solidFill>
                <a:latin typeface="Lato" panose="020F0502020204030203" pitchFamily="34" charset="0"/>
              </a:rPr>
              <a:t> button to add the code to the page</a:t>
            </a:r>
          </a:p>
          <a:p>
            <a:pPr>
              <a:lnSpc>
                <a:spcPct val="150000"/>
              </a:lnSpc>
            </a:pPr>
            <a:r>
              <a:rPr lang="en-US" sz="1200" dirty="0">
                <a:solidFill>
                  <a:srgbClr val="212121"/>
                </a:solidFill>
                <a:latin typeface="Lato" panose="020F0502020204030203" pitchFamily="34" charset="0"/>
              </a:rPr>
              <a:t>Notes</a:t>
            </a:r>
          </a:p>
          <a:p>
            <a:pPr>
              <a:lnSpc>
                <a:spcPct val="150000"/>
              </a:lnSpc>
              <a:buFont typeface="Arial" panose="020B0604020202020204" pitchFamily="34" charset="0"/>
              <a:buChar char="•"/>
            </a:pPr>
            <a:r>
              <a:rPr lang="en-US" sz="1200" dirty="0">
                <a:solidFill>
                  <a:srgbClr val="212121"/>
                </a:solidFill>
                <a:latin typeface="Lato" panose="020F0502020204030203" pitchFamily="34" charset="0"/>
              </a:rPr>
              <a:t>If you do not see the preview you expect use the </a:t>
            </a:r>
            <a:r>
              <a:rPr lang="en-US" sz="1200" b="1" dirty="0">
                <a:solidFill>
                  <a:srgbClr val="212121"/>
                </a:solidFill>
                <a:latin typeface="Lato" panose="020F0502020204030203" pitchFamily="34" charset="0"/>
              </a:rPr>
              <a:t>Edit code</a:t>
            </a:r>
            <a:r>
              <a:rPr lang="en-US" sz="1200" dirty="0">
                <a:solidFill>
                  <a:srgbClr val="212121"/>
                </a:solidFill>
                <a:latin typeface="Lato" panose="020F0502020204030203" pitchFamily="34" charset="0"/>
              </a:rPr>
              <a:t> button (looks like a pencil) that overlays the preview and edit the code to correct the issue</a:t>
            </a:r>
          </a:p>
          <a:p>
            <a:pPr>
              <a:lnSpc>
                <a:spcPct val="150000"/>
              </a:lnSpc>
              <a:buFont typeface="Arial" panose="020B0604020202020204" pitchFamily="34" charset="0"/>
              <a:buChar char="•"/>
            </a:pPr>
            <a:r>
              <a:rPr lang="en-US" sz="1200" dirty="0">
                <a:solidFill>
                  <a:srgbClr val="212121"/>
                </a:solidFill>
                <a:latin typeface="Lato" panose="020F0502020204030203" pitchFamily="34" charset="0"/>
              </a:rPr>
              <a:t>Embedded code does not get indexed in the site search</a:t>
            </a:r>
          </a:p>
          <a:p>
            <a:pPr>
              <a:lnSpc>
                <a:spcPct val="150000"/>
              </a:lnSpc>
              <a:buFont typeface="Arial" panose="020B0604020202020204" pitchFamily="34" charset="0"/>
              <a:buChar char="•"/>
            </a:pPr>
            <a:r>
              <a:rPr lang="en-US" sz="1200" dirty="0">
                <a:solidFill>
                  <a:srgbClr val="212121"/>
                </a:solidFill>
                <a:latin typeface="Lato" panose="020F0502020204030203" pitchFamily="34" charset="0"/>
              </a:rPr>
              <a:t>Sites displays the embedded code in an iframe so if the code tries to get the URL of the page it will get the iframe URL, not the site's page URL</a:t>
            </a:r>
            <a:endParaRPr lang="en-US" sz="1200" b="0" i="0" dirty="0">
              <a:solidFill>
                <a:srgbClr val="212121"/>
              </a:solidFill>
              <a:effectLst/>
              <a:latin typeface="Lato" panose="020F0502020204030203" pitchFamily="34" charset="0"/>
            </a:endParaRPr>
          </a:p>
        </p:txBody>
      </p:sp>
    </p:spTree>
    <p:extLst>
      <p:ext uri="{BB962C8B-B14F-4D97-AF65-F5344CB8AC3E}">
        <p14:creationId xmlns:p14="http://schemas.microsoft.com/office/powerpoint/2010/main" val="54932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FE9E-362A-44C9-AA64-D93FDA5C7FD1}"/>
              </a:ext>
            </a:extLst>
          </p:cNvPr>
          <p:cNvSpPr>
            <a:spLocks noGrp="1"/>
          </p:cNvSpPr>
          <p:nvPr>
            <p:ph type="title"/>
          </p:nvPr>
        </p:nvSpPr>
        <p:spPr>
          <a:solidFill>
            <a:schemeClr val="accent1">
              <a:lumMod val="40000"/>
              <a:lumOff val="60000"/>
            </a:schemeClr>
          </a:solidFill>
        </p:spPr>
        <p:txBody>
          <a:bodyPr/>
          <a:lstStyle/>
          <a:p>
            <a:r>
              <a:rPr lang="en-CA" dirty="0"/>
              <a:t>Project TODO:</a:t>
            </a:r>
          </a:p>
        </p:txBody>
      </p:sp>
      <p:sp>
        <p:nvSpPr>
          <p:cNvPr id="3" name="Content Placeholder 2">
            <a:extLst>
              <a:ext uri="{FF2B5EF4-FFF2-40B4-BE49-F238E27FC236}">
                <a16:creationId xmlns:a16="http://schemas.microsoft.com/office/drawing/2014/main" id="{1B73B79A-A982-4B31-83A4-BB288C5053D9}"/>
              </a:ext>
            </a:extLst>
          </p:cNvPr>
          <p:cNvSpPr>
            <a:spLocks noGrp="1"/>
          </p:cNvSpPr>
          <p:nvPr>
            <p:ph idx="1"/>
          </p:nvPr>
        </p:nvSpPr>
        <p:spPr/>
        <p:txBody>
          <a:bodyPr/>
          <a:lstStyle/>
          <a:p>
            <a:r>
              <a:rPr lang="en-CA" dirty="0"/>
              <a:t>Add 6 Locations to your Startup Map, including:</a:t>
            </a:r>
          </a:p>
          <a:p>
            <a:pPr lvl="1"/>
            <a:r>
              <a:rPr lang="en-CA" dirty="0"/>
              <a:t>Where you were grew up</a:t>
            </a:r>
          </a:p>
          <a:p>
            <a:pPr lvl="1"/>
            <a:r>
              <a:rPr lang="en-CA" dirty="0"/>
              <a:t>Places you have lived</a:t>
            </a:r>
          </a:p>
          <a:p>
            <a:pPr lvl="1"/>
            <a:r>
              <a:rPr lang="en-CA" dirty="0"/>
              <a:t>Places you have travelled</a:t>
            </a:r>
          </a:p>
          <a:p>
            <a:pPr lvl="1"/>
            <a:r>
              <a:rPr lang="en-CA" dirty="0"/>
              <a:t>Where you are NOW</a:t>
            </a:r>
          </a:p>
          <a:p>
            <a:pPr lvl="1"/>
            <a:endParaRPr lang="en-CA" dirty="0"/>
          </a:p>
          <a:p>
            <a:pPr lvl="1"/>
            <a:r>
              <a:rPr lang="en-CA" dirty="0"/>
              <a:t>Create a GOOGLE SITES Website and email the URL of your Google Sites Website to the Instructor, as well as including it in your GitHub Repo</a:t>
            </a:r>
          </a:p>
          <a:p>
            <a:pPr lvl="1"/>
            <a:endParaRPr lang="en-CA" dirty="0"/>
          </a:p>
        </p:txBody>
      </p:sp>
    </p:spTree>
    <p:extLst>
      <p:ext uri="{BB962C8B-B14F-4D97-AF65-F5344CB8AC3E}">
        <p14:creationId xmlns:p14="http://schemas.microsoft.com/office/powerpoint/2010/main" val="115945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FE9E-362A-44C9-AA64-D93FDA5C7FD1}"/>
              </a:ext>
            </a:extLst>
          </p:cNvPr>
          <p:cNvSpPr>
            <a:spLocks noGrp="1"/>
          </p:cNvSpPr>
          <p:nvPr>
            <p:ph type="title"/>
          </p:nvPr>
        </p:nvSpPr>
        <p:spPr>
          <a:solidFill>
            <a:schemeClr val="accent1">
              <a:lumMod val="40000"/>
              <a:lumOff val="60000"/>
            </a:schemeClr>
          </a:solidFill>
        </p:spPr>
        <p:txBody>
          <a:bodyPr/>
          <a:lstStyle/>
          <a:p>
            <a:r>
              <a:rPr lang="en-CA" dirty="0"/>
              <a:t>Project TODO:</a:t>
            </a:r>
          </a:p>
        </p:txBody>
      </p:sp>
      <p:sp>
        <p:nvSpPr>
          <p:cNvPr id="3" name="Content Placeholder 2">
            <a:extLst>
              <a:ext uri="{FF2B5EF4-FFF2-40B4-BE49-F238E27FC236}">
                <a16:creationId xmlns:a16="http://schemas.microsoft.com/office/drawing/2014/main" id="{1B73B79A-A982-4B31-83A4-BB288C5053D9}"/>
              </a:ext>
            </a:extLst>
          </p:cNvPr>
          <p:cNvSpPr>
            <a:spLocks noGrp="1"/>
          </p:cNvSpPr>
          <p:nvPr>
            <p:ph idx="1"/>
          </p:nvPr>
        </p:nvSpPr>
        <p:spPr/>
        <p:txBody>
          <a:bodyPr/>
          <a:lstStyle/>
          <a:p>
            <a:r>
              <a:rPr lang="en-CA" dirty="0"/>
              <a:t>Email to </a:t>
            </a:r>
            <a:r>
              <a:rPr lang="en-CA" dirty="0">
                <a:hlinkClick r:id="rId2"/>
              </a:rPr>
              <a:t>Peter.Sigurdson@CestarCollege.com</a:t>
            </a:r>
            <a:r>
              <a:rPr lang="en-CA" dirty="0"/>
              <a:t>:</a:t>
            </a:r>
          </a:p>
          <a:p>
            <a:pPr lvl="1"/>
            <a:r>
              <a:rPr lang="en-CA" dirty="0"/>
              <a:t>Your GITHUB REPO URL</a:t>
            </a:r>
          </a:p>
          <a:p>
            <a:pPr lvl="1"/>
            <a:r>
              <a:rPr lang="en-CA" dirty="0"/>
              <a:t>Your Google Sites URL</a:t>
            </a:r>
          </a:p>
          <a:p>
            <a:pPr lvl="1"/>
            <a:r>
              <a:rPr lang="en-CA" dirty="0"/>
              <a:t>CSD2214 Section 5 Course Project</a:t>
            </a:r>
          </a:p>
          <a:p>
            <a:pPr lvl="1"/>
            <a:endParaRPr lang="en-CA" dirty="0"/>
          </a:p>
        </p:txBody>
      </p:sp>
    </p:spTree>
    <p:extLst>
      <p:ext uri="{BB962C8B-B14F-4D97-AF65-F5344CB8AC3E}">
        <p14:creationId xmlns:p14="http://schemas.microsoft.com/office/powerpoint/2010/main" val="3581626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48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3BBB-E374-4807-B453-94CE675B84FF}"/>
              </a:ext>
            </a:extLst>
          </p:cNvPr>
          <p:cNvSpPr>
            <a:spLocks noGrp="1"/>
          </p:cNvSpPr>
          <p:nvPr>
            <p:ph type="title"/>
          </p:nvPr>
        </p:nvSpPr>
        <p:spPr/>
        <p:txBody>
          <a:bodyPr/>
          <a:lstStyle/>
          <a:p>
            <a:r>
              <a:rPr lang="en-CA" dirty="0">
                <a:solidFill>
                  <a:srgbClr val="0070C0"/>
                </a:solidFill>
              </a:rPr>
              <a:t>References</a:t>
            </a:r>
          </a:p>
        </p:txBody>
      </p:sp>
      <p:sp>
        <p:nvSpPr>
          <p:cNvPr id="3" name="Content Placeholder 2">
            <a:extLst>
              <a:ext uri="{FF2B5EF4-FFF2-40B4-BE49-F238E27FC236}">
                <a16:creationId xmlns:a16="http://schemas.microsoft.com/office/drawing/2014/main" id="{FC8AE3F1-EA20-413B-AEF2-FF253EF811B4}"/>
              </a:ext>
            </a:extLst>
          </p:cNvPr>
          <p:cNvSpPr>
            <a:spLocks noGrp="1"/>
          </p:cNvSpPr>
          <p:nvPr>
            <p:ph idx="1"/>
          </p:nvPr>
        </p:nvSpPr>
        <p:spPr/>
        <p:txBody>
          <a:bodyPr/>
          <a:lstStyle/>
          <a:p>
            <a:r>
              <a:rPr lang="en-CA" sz="2000" dirty="0">
                <a:solidFill>
                  <a:schemeClr val="accent1">
                    <a:lumMod val="75000"/>
                  </a:schemeClr>
                </a:solidFill>
                <a:latin typeface="Abadi" panose="020B0604020104020204" pitchFamily="34" charset="0"/>
                <a:hlinkClick r:id="rId2">
                  <a:extLst>
                    <a:ext uri="{A12FA001-AC4F-418D-AE19-62706E023703}">
                      <ahyp:hlinkClr xmlns:ahyp="http://schemas.microsoft.com/office/drawing/2018/hyperlinkcolor" val="tx"/>
                    </a:ext>
                  </a:extLst>
                </a:hlinkClick>
              </a:rPr>
              <a:t>https://github.com/PeterSigurdson/WebServicesAPI</a:t>
            </a:r>
            <a:endParaRPr lang="en-CA" sz="2000" dirty="0">
              <a:solidFill>
                <a:schemeClr val="accent1">
                  <a:lumMod val="75000"/>
                </a:schemeClr>
              </a:solidFill>
              <a:latin typeface="Abadi" panose="020B0604020104020204" pitchFamily="34" charset="0"/>
            </a:endParaRPr>
          </a:p>
          <a:p>
            <a:r>
              <a:rPr lang="en-CA"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https://www.webucator.com/how-to/how-create-simple-google-maps-mashup.cfm</a:t>
            </a:r>
            <a:endParaRPr lang="en-CA" sz="2000" dirty="0">
              <a:solidFill>
                <a:schemeClr val="accent1">
                  <a:lumMod val="75000"/>
                </a:schemeClr>
              </a:solidFill>
              <a:latin typeface="Abadi" panose="020B0604020104020204" pitchFamily="34" charset="0"/>
            </a:endParaRPr>
          </a:p>
          <a:p>
            <a:endParaRPr lang="en-CA" dirty="0"/>
          </a:p>
          <a:p>
            <a:endParaRPr lang="en-CA" dirty="0"/>
          </a:p>
        </p:txBody>
      </p:sp>
    </p:spTree>
    <p:extLst>
      <p:ext uri="{BB962C8B-B14F-4D97-AF65-F5344CB8AC3E}">
        <p14:creationId xmlns:p14="http://schemas.microsoft.com/office/powerpoint/2010/main" val="428378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29ED-E794-4C16-B95A-35A350CF44ED}"/>
              </a:ext>
            </a:extLst>
          </p:cNvPr>
          <p:cNvSpPr>
            <a:spLocks noGrp="1"/>
          </p:cNvSpPr>
          <p:nvPr>
            <p:ph type="title"/>
          </p:nvPr>
        </p:nvSpPr>
        <p:spPr/>
        <p:txBody>
          <a:bodyPr/>
          <a:lstStyle/>
          <a:p>
            <a:r>
              <a:rPr lang="en-US" dirty="0"/>
              <a:t>Where to get your Google Maps API Key:</a:t>
            </a:r>
            <a:endParaRPr lang="en-CA" dirty="0"/>
          </a:p>
        </p:txBody>
      </p:sp>
      <p:sp>
        <p:nvSpPr>
          <p:cNvPr id="3" name="Content Placeholder 2">
            <a:extLst>
              <a:ext uri="{FF2B5EF4-FFF2-40B4-BE49-F238E27FC236}">
                <a16:creationId xmlns:a16="http://schemas.microsoft.com/office/drawing/2014/main" id="{8F6EF811-38C5-4444-8C91-7E69E5E24D44}"/>
              </a:ext>
            </a:extLst>
          </p:cNvPr>
          <p:cNvSpPr>
            <a:spLocks noGrp="1"/>
          </p:cNvSpPr>
          <p:nvPr>
            <p:ph idx="1"/>
          </p:nvPr>
        </p:nvSpPr>
        <p:spPr/>
        <p:txBody>
          <a:bodyPr/>
          <a:lstStyle/>
          <a:p>
            <a:pPr marL="0" indent="0">
              <a:buNone/>
            </a:pPr>
            <a:r>
              <a:rPr lang="en-US" dirty="0"/>
              <a:t>https://console.developers.google.com/getting-started?pli=1</a:t>
            </a:r>
          </a:p>
          <a:p>
            <a:endParaRPr lang="en-CA" dirty="0"/>
          </a:p>
        </p:txBody>
      </p:sp>
    </p:spTree>
    <p:extLst>
      <p:ext uri="{BB962C8B-B14F-4D97-AF65-F5344CB8AC3E}">
        <p14:creationId xmlns:p14="http://schemas.microsoft.com/office/powerpoint/2010/main" val="427346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4F04-0873-4EEB-98F2-5F950A65A0A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DDB190E-DAAE-40B4-A0A3-DBC3DFFC3391}"/>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55472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E790-ED73-424C-B253-E3BB3F53EB8F}"/>
              </a:ext>
            </a:extLst>
          </p:cNvPr>
          <p:cNvSpPr>
            <a:spLocks noGrp="1"/>
          </p:cNvSpPr>
          <p:nvPr>
            <p:ph type="title"/>
          </p:nvPr>
        </p:nvSpPr>
        <p:spPr>
          <a:xfrm>
            <a:off x="838200" y="214296"/>
            <a:ext cx="10515600" cy="709531"/>
          </a:xfrm>
        </p:spPr>
        <p:txBody>
          <a:bodyPr/>
          <a:lstStyle/>
          <a:p>
            <a:r>
              <a:rPr lang="en-CA" dirty="0"/>
              <a:t>Project Deliverable and Grading </a:t>
            </a:r>
            <a:r>
              <a:rPr lang="en-CA" dirty="0" err="1"/>
              <a:t>Ruberic</a:t>
            </a:r>
            <a:endParaRPr lang="en-CA" dirty="0"/>
          </a:p>
        </p:txBody>
      </p:sp>
      <p:sp>
        <p:nvSpPr>
          <p:cNvPr id="3" name="Content Placeholder 2">
            <a:extLst>
              <a:ext uri="{FF2B5EF4-FFF2-40B4-BE49-F238E27FC236}">
                <a16:creationId xmlns:a16="http://schemas.microsoft.com/office/drawing/2014/main" id="{377C9439-EE62-4A49-A476-DF538119E7CE}"/>
              </a:ext>
            </a:extLst>
          </p:cNvPr>
          <p:cNvSpPr>
            <a:spLocks noGrp="1"/>
          </p:cNvSpPr>
          <p:nvPr>
            <p:ph idx="1"/>
          </p:nvPr>
        </p:nvSpPr>
        <p:spPr>
          <a:xfrm>
            <a:off x="838200" y="1027522"/>
            <a:ext cx="10515600" cy="3648173"/>
          </a:xfrm>
          <a:solidFill>
            <a:schemeClr val="accent5">
              <a:lumMod val="20000"/>
              <a:lumOff val="80000"/>
            </a:schemeClr>
          </a:solidFill>
        </p:spPr>
        <p:txBody>
          <a:bodyPr>
            <a:normAutofit/>
          </a:bodyPr>
          <a:lstStyle/>
          <a:p>
            <a:r>
              <a:rPr lang="en-CA" dirty="0"/>
              <a:t>What you are to Deliver:</a:t>
            </a:r>
          </a:p>
          <a:p>
            <a:pPr lvl="1"/>
            <a:r>
              <a:rPr lang="en-CA" dirty="0"/>
              <a:t>A GitHub Repository with all your Code and Content, including a SUMMARY PAGE</a:t>
            </a:r>
          </a:p>
          <a:p>
            <a:pPr lvl="1"/>
            <a:r>
              <a:rPr lang="en-CA" dirty="0"/>
              <a:t>An email to </a:t>
            </a:r>
            <a:r>
              <a:rPr lang="en-CA" dirty="0">
                <a:hlinkClick r:id="rId2"/>
              </a:rPr>
              <a:t>Peter.Sigurdson@CestarCollege.com</a:t>
            </a:r>
            <a:r>
              <a:rPr lang="en-CA" dirty="0"/>
              <a:t> with:</a:t>
            </a:r>
          </a:p>
          <a:p>
            <a:pPr lvl="2"/>
            <a:r>
              <a:rPr lang="en-CA" dirty="0"/>
              <a:t>Your Name, Email and Student Number</a:t>
            </a:r>
          </a:p>
          <a:p>
            <a:pPr lvl="2"/>
            <a:r>
              <a:rPr lang="en-CA" dirty="0"/>
              <a:t>CSD2214 Section 5</a:t>
            </a:r>
          </a:p>
          <a:p>
            <a:pPr lvl="2"/>
            <a:r>
              <a:rPr lang="en-CA" dirty="0"/>
              <a:t>Your GITHUB URL</a:t>
            </a:r>
          </a:p>
          <a:p>
            <a:pPr lvl="2"/>
            <a:r>
              <a:rPr lang="en-CA" dirty="0"/>
              <a:t>Your Google Sites URL</a:t>
            </a:r>
          </a:p>
          <a:p>
            <a:pPr marL="358775" lvl="2" indent="273050">
              <a:tabLst>
                <a:tab pos="631825" algn="l"/>
              </a:tabLst>
            </a:pPr>
            <a:r>
              <a:rPr lang="en-CA" dirty="0"/>
              <a:t>A Summary Page called </a:t>
            </a:r>
            <a:r>
              <a:rPr lang="en-CA" b="1" dirty="0" err="1">
                <a:highlight>
                  <a:srgbClr val="FFFF00"/>
                </a:highlight>
              </a:rPr>
              <a:t>SummaryPage</a:t>
            </a:r>
            <a:r>
              <a:rPr lang="en-CA" dirty="0"/>
              <a:t> in your GitHub Repo with the URL of your Google Sites Web page.</a:t>
            </a:r>
          </a:p>
        </p:txBody>
      </p:sp>
      <p:sp>
        <p:nvSpPr>
          <p:cNvPr id="4" name="TextBox 3">
            <a:extLst>
              <a:ext uri="{FF2B5EF4-FFF2-40B4-BE49-F238E27FC236}">
                <a16:creationId xmlns:a16="http://schemas.microsoft.com/office/drawing/2014/main" id="{F4B734C8-DE1C-48C4-BD94-8279ACA36355}"/>
              </a:ext>
            </a:extLst>
          </p:cNvPr>
          <p:cNvSpPr txBox="1"/>
          <p:nvPr/>
        </p:nvSpPr>
        <p:spPr>
          <a:xfrm>
            <a:off x="1164995" y="4860982"/>
            <a:ext cx="5301794" cy="1477328"/>
          </a:xfrm>
          <a:prstGeom prst="rect">
            <a:avLst/>
          </a:prstGeom>
          <a:solidFill>
            <a:schemeClr val="accent5">
              <a:lumMod val="75000"/>
            </a:schemeClr>
          </a:solidFill>
        </p:spPr>
        <p:txBody>
          <a:bodyPr wrap="square" rtlCol="0">
            <a:spAutoFit/>
          </a:bodyPr>
          <a:lstStyle/>
          <a:p>
            <a:r>
              <a:rPr lang="en-CA" dirty="0">
                <a:solidFill>
                  <a:srgbClr val="FFFFFF"/>
                </a:solidFill>
                <a:latin typeface="Arial Nova" panose="020B0504020202020204" pitchFamily="34" charset="0"/>
              </a:rPr>
              <a:t>Your primary work item in this project will be to figure out how to add at least 6 location mash ups to your map!</a:t>
            </a:r>
          </a:p>
          <a:p>
            <a:endParaRPr lang="en-CA" dirty="0">
              <a:solidFill>
                <a:srgbClr val="FFFFFF"/>
              </a:solidFill>
              <a:latin typeface="Arial Nova" panose="020B0504020202020204" pitchFamily="34" charset="0"/>
            </a:endParaRPr>
          </a:p>
          <a:p>
            <a:r>
              <a:rPr lang="en-CA" dirty="0">
                <a:solidFill>
                  <a:srgbClr val="FFFFFF"/>
                </a:solidFill>
                <a:latin typeface="Arial Nova" panose="020B0504020202020204" pitchFamily="34" charset="0"/>
              </a:rPr>
              <a:t>Good Luck!</a:t>
            </a:r>
          </a:p>
        </p:txBody>
      </p:sp>
      <p:pic>
        <p:nvPicPr>
          <p:cNvPr id="5" name="Picture 4">
            <a:extLst>
              <a:ext uri="{FF2B5EF4-FFF2-40B4-BE49-F238E27FC236}">
                <a16:creationId xmlns:a16="http://schemas.microsoft.com/office/drawing/2014/main" id="{E8B4FB11-2808-461A-93BD-23501BAC7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009" y="4860982"/>
            <a:ext cx="2029906" cy="1765434"/>
          </a:xfrm>
          <a:prstGeom prst="rect">
            <a:avLst/>
          </a:prstGeom>
        </p:spPr>
      </p:pic>
    </p:spTree>
    <p:extLst>
      <p:ext uri="{BB962C8B-B14F-4D97-AF65-F5344CB8AC3E}">
        <p14:creationId xmlns:p14="http://schemas.microsoft.com/office/powerpoint/2010/main" val="167178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E790-ED73-424C-B253-E3BB3F53EB8F}"/>
              </a:ext>
            </a:extLst>
          </p:cNvPr>
          <p:cNvSpPr>
            <a:spLocks noGrp="1"/>
          </p:cNvSpPr>
          <p:nvPr>
            <p:ph type="title"/>
          </p:nvPr>
        </p:nvSpPr>
        <p:spPr>
          <a:xfrm>
            <a:off x="838200" y="214296"/>
            <a:ext cx="10515600" cy="709531"/>
          </a:xfrm>
          <a:solidFill>
            <a:schemeClr val="accent3">
              <a:lumMod val="20000"/>
              <a:lumOff val="80000"/>
            </a:schemeClr>
          </a:solidFill>
        </p:spPr>
        <p:txBody>
          <a:bodyPr/>
          <a:lstStyle/>
          <a:p>
            <a:r>
              <a:rPr lang="en-CA" dirty="0"/>
              <a:t>Project Deliverable and Grading </a:t>
            </a:r>
            <a:r>
              <a:rPr lang="en-CA" dirty="0" err="1"/>
              <a:t>Ruberic</a:t>
            </a:r>
            <a:endParaRPr lang="en-CA" dirty="0"/>
          </a:p>
        </p:txBody>
      </p:sp>
      <p:graphicFrame>
        <p:nvGraphicFramePr>
          <p:cNvPr id="6" name="Table 5">
            <a:extLst>
              <a:ext uri="{FF2B5EF4-FFF2-40B4-BE49-F238E27FC236}">
                <a16:creationId xmlns:a16="http://schemas.microsoft.com/office/drawing/2014/main" id="{DA55BE5E-53C5-41A8-9100-272C5D64109E}"/>
              </a:ext>
            </a:extLst>
          </p:cNvPr>
          <p:cNvGraphicFramePr>
            <a:graphicFrameLocks noGrp="1"/>
          </p:cNvGraphicFramePr>
          <p:nvPr>
            <p:extLst>
              <p:ext uri="{D42A27DB-BD31-4B8C-83A1-F6EECF244321}">
                <p14:modId xmlns:p14="http://schemas.microsoft.com/office/powerpoint/2010/main" val="1388038049"/>
              </p:ext>
            </p:extLst>
          </p:nvPr>
        </p:nvGraphicFramePr>
        <p:xfrm>
          <a:off x="838199" y="1106164"/>
          <a:ext cx="10515600" cy="5172087"/>
        </p:xfrm>
        <a:graphic>
          <a:graphicData uri="http://schemas.openxmlformats.org/drawingml/2006/table">
            <a:tbl>
              <a:tblPr firstRow="1" bandRow="1">
                <a:tableStyleId>{5C22544A-7EE6-4342-B048-85BDC9FD1C3A}</a:tableStyleId>
              </a:tblPr>
              <a:tblGrid>
                <a:gridCol w="9069372">
                  <a:extLst>
                    <a:ext uri="{9D8B030D-6E8A-4147-A177-3AD203B41FA5}">
                      <a16:colId xmlns:a16="http://schemas.microsoft.com/office/drawing/2014/main" val="4105585258"/>
                    </a:ext>
                  </a:extLst>
                </a:gridCol>
                <a:gridCol w="1446228">
                  <a:extLst>
                    <a:ext uri="{9D8B030D-6E8A-4147-A177-3AD203B41FA5}">
                      <a16:colId xmlns:a16="http://schemas.microsoft.com/office/drawing/2014/main" val="167945385"/>
                    </a:ext>
                  </a:extLst>
                </a:gridCol>
              </a:tblGrid>
              <a:tr h="728744">
                <a:tc>
                  <a:txBody>
                    <a:bodyPr/>
                    <a:lstStyle/>
                    <a:p>
                      <a:endParaRPr lang="en-CA" dirty="0"/>
                    </a:p>
                  </a:txBody>
                  <a:tcPr/>
                </a:tc>
                <a:tc>
                  <a:txBody>
                    <a:bodyPr/>
                    <a:lstStyle/>
                    <a:p>
                      <a:endParaRPr lang="en-CA"/>
                    </a:p>
                  </a:txBody>
                  <a:tcPr/>
                </a:tc>
                <a:extLst>
                  <a:ext uri="{0D108BD9-81ED-4DB2-BD59-A6C34878D82A}">
                    <a16:rowId xmlns:a16="http://schemas.microsoft.com/office/drawing/2014/main" val="3114211447"/>
                  </a:ext>
                </a:extLst>
              </a:tr>
              <a:tr h="1082910">
                <a:tc>
                  <a:txBody>
                    <a:bodyPr/>
                    <a:lstStyle/>
                    <a:p>
                      <a:r>
                        <a:rPr lang="en-CA" dirty="0"/>
                        <a:t>Final Deliverable operates correctly.</a:t>
                      </a:r>
                    </a:p>
                    <a:p>
                      <a:r>
                        <a:rPr lang="en-CA" dirty="0"/>
                        <a:t>Google Sites Page Displays your Google Map with Location Pins Mashup</a:t>
                      </a:r>
                    </a:p>
                  </a:txBody>
                  <a:tcPr/>
                </a:tc>
                <a:tc>
                  <a:txBody>
                    <a:bodyPr/>
                    <a:lstStyle/>
                    <a:p>
                      <a:r>
                        <a:rPr lang="en-CA" dirty="0"/>
                        <a:t>25%</a:t>
                      </a:r>
                    </a:p>
                  </a:txBody>
                  <a:tcPr/>
                </a:tc>
                <a:extLst>
                  <a:ext uri="{0D108BD9-81ED-4DB2-BD59-A6C34878D82A}">
                    <a16:rowId xmlns:a16="http://schemas.microsoft.com/office/drawing/2014/main" val="1977157623"/>
                  </a:ext>
                </a:extLst>
              </a:tr>
              <a:tr h="1119187">
                <a:tc>
                  <a:txBody>
                    <a:bodyPr/>
                    <a:lstStyle/>
                    <a:p>
                      <a:r>
                        <a:rPr lang="en-CA" dirty="0"/>
                        <a:t>Packaging up the Deliverable according to Project Requirements</a:t>
                      </a:r>
                    </a:p>
                    <a:p>
                      <a:r>
                        <a:rPr lang="en-CA" dirty="0"/>
                        <a:t>(Email sent to Instructor with all information, GITHUB Repository complete with all code and Summary Page)</a:t>
                      </a:r>
                    </a:p>
                  </a:txBody>
                  <a:tcPr/>
                </a:tc>
                <a:tc>
                  <a:txBody>
                    <a:bodyPr/>
                    <a:lstStyle/>
                    <a:p>
                      <a:r>
                        <a:rPr lang="en-CA" dirty="0"/>
                        <a:t>25%</a:t>
                      </a:r>
                    </a:p>
                  </a:txBody>
                  <a:tcPr/>
                </a:tc>
                <a:extLst>
                  <a:ext uri="{0D108BD9-81ED-4DB2-BD59-A6C34878D82A}">
                    <a16:rowId xmlns:a16="http://schemas.microsoft.com/office/drawing/2014/main" val="3333957543"/>
                  </a:ext>
                </a:extLst>
              </a:tr>
              <a:tr h="783431">
                <a:tc>
                  <a:txBody>
                    <a:bodyPr/>
                    <a:lstStyle/>
                    <a:p>
                      <a:r>
                        <a:rPr lang="en-CA" dirty="0"/>
                        <a:t>Proof of Work as demonstrated by attendance in class and frequent GITHUB Commits</a:t>
                      </a:r>
                    </a:p>
                  </a:txBody>
                  <a:tcPr/>
                </a:tc>
                <a:tc>
                  <a:txBody>
                    <a:bodyPr/>
                    <a:lstStyle/>
                    <a:p>
                      <a:r>
                        <a:rPr lang="en-CA" dirty="0"/>
                        <a:t>25%</a:t>
                      </a:r>
                    </a:p>
                  </a:txBody>
                  <a:tcPr/>
                </a:tc>
                <a:extLst>
                  <a:ext uri="{0D108BD9-81ED-4DB2-BD59-A6C34878D82A}">
                    <a16:rowId xmlns:a16="http://schemas.microsoft.com/office/drawing/2014/main" val="3964212894"/>
                  </a:ext>
                </a:extLst>
              </a:tr>
              <a:tr h="729071">
                <a:tc>
                  <a:txBody>
                    <a:bodyPr/>
                    <a:lstStyle/>
                    <a:p>
                      <a:r>
                        <a:rPr lang="en-CA" dirty="0"/>
                        <a:t>Presentation to instructor and instructor observation of your work practices. This includes demonstrating adding at least 6 Location Mashups to your starter Google Map.</a:t>
                      </a:r>
                    </a:p>
                  </a:txBody>
                  <a:tcPr/>
                </a:tc>
                <a:tc>
                  <a:txBody>
                    <a:bodyPr/>
                    <a:lstStyle/>
                    <a:p>
                      <a:r>
                        <a:rPr lang="en-CA" dirty="0"/>
                        <a:t>25%</a:t>
                      </a:r>
                    </a:p>
                  </a:txBody>
                  <a:tcPr/>
                </a:tc>
                <a:extLst>
                  <a:ext uri="{0D108BD9-81ED-4DB2-BD59-A6C34878D82A}">
                    <a16:rowId xmlns:a16="http://schemas.microsoft.com/office/drawing/2014/main" val="1992017032"/>
                  </a:ext>
                </a:extLst>
              </a:tr>
              <a:tr h="728744">
                <a:tc>
                  <a:txBody>
                    <a:bodyPr/>
                    <a:lstStyle/>
                    <a:p>
                      <a:endParaRPr lang="en-CA"/>
                    </a:p>
                  </a:txBody>
                  <a:tcPr/>
                </a:tc>
                <a:tc>
                  <a:txBody>
                    <a:bodyPr/>
                    <a:lstStyle/>
                    <a:p>
                      <a:endParaRPr lang="en-CA" dirty="0"/>
                    </a:p>
                  </a:txBody>
                  <a:tcPr/>
                </a:tc>
                <a:extLst>
                  <a:ext uri="{0D108BD9-81ED-4DB2-BD59-A6C34878D82A}">
                    <a16:rowId xmlns:a16="http://schemas.microsoft.com/office/drawing/2014/main" val="2118510493"/>
                  </a:ext>
                </a:extLst>
              </a:tr>
            </a:tbl>
          </a:graphicData>
        </a:graphic>
      </p:graphicFrame>
    </p:spTree>
    <p:extLst>
      <p:ext uri="{BB962C8B-B14F-4D97-AF65-F5344CB8AC3E}">
        <p14:creationId xmlns:p14="http://schemas.microsoft.com/office/powerpoint/2010/main" val="370885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06F1FAEB-1EC3-41E2-BCE9-AF530FB9BBAF}"/>
              </a:ext>
            </a:extLst>
          </p:cNvPr>
          <p:cNvPicPr>
            <a:picLocks noChangeAspect="1"/>
          </p:cNvPicPr>
          <p:nvPr/>
        </p:nvPicPr>
        <p:blipFill rotWithShape="1">
          <a:blip r:embed="rId2"/>
          <a:srcRect t="6797" b="7652"/>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CF05F33-FCD3-47B8-8C18-17D066DF9F1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Mashups</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56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BFAD-1226-4031-A63C-E0C1648210BE}"/>
              </a:ext>
            </a:extLst>
          </p:cNvPr>
          <p:cNvSpPr>
            <a:spLocks noGrp="1"/>
          </p:cNvSpPr>
          <p:nvPr>
            <p:ph type="title"/>
          </p:nvPr>
        </p:nvSpPr>
        <p:spPr>
          <a:xfrm>
            <a:off x="838200" y="365125"/>
            <a:ext cx="10515600" cy="781490"/>
          </a:xfrm>
        </p:spPr>
        <p:txBody>
          <a:bodyPr/>
          <a:lstStyle/>
          <a:p>
            <a:r>
              <a:rPr lang="en-CA" dirty="0">
                <a:solidFill>
                  <a:srgbClr val="E8914B"/>
                </a:solidFill>
              </a:rPr>
              <a:t>Creating Mashups with JavaScript APIs</a:t>
            </a:r>
          </a:p>
        </p:txBody>
      </p:sp>
      <p:sp>
        <p:nvSpPr>
          <p:cNvPr id="3" name="Content Placeholder 2">
            <a:extLst>
              <a:ext uri="{FF2B5EF4-FFF2-40B4-BE49-F238E27FC236}">
                <a16:creationId xmlns:a16="http://schemas.microsoft.com/office/drawing/2014/main" id="{3AD4BC33-B997-411A-94F2-63540118C792}"/>
              </a:ext>
            </a:extLst>
          </p:cNvPr>
          <p:cNvSpPr>
            <a:spLocks noGrp="1"/>
          </p:cNvSpPr>
          <p:nvPr>
            <p:ph idx="1"/>
          </p:nvPr>
        </p:nvSpPr>
        <p:spPr>
          <a:xfrm>
            <a:off x="838200" y="1460500"/>
            <a:ext cx="3770014" cy="5032375"/>
          </a:xfrm>
        </p:spPr>
        <p:txBody>
          <a:bodyPr>
            <a:noAutofit/>
          </a:bodyPr>
          <a:lstStyle/>
          <a:p>
            <a:r>
              <a:rPr lang="en-CA" sz="4000" dirty="0">
                <a:latin typeface="Bahnschrift" panose="020B0502040204020203" pitchFamily="34" charset="0"/>
              </a:rPr>
              <a:t>JSON</a:t>
            </a:r>
          </a:p>
          <a:p>
            <a:r>
              <a:rPr lang="en-CA" sz="4000" dirty="0">
                <a:latin typeface="Bahnschrift" panose="020B0502040204020203" pitchFamily="34" charset="0"/>
              </a:rPr>
              <a:t>Ajax</a:t>
            </a:r>
          </a:p>
          <a:p>
            <a:r>
              <a:rPr lang="en-CA" sz="4000" dirty="0">
                <a:latin typeface="Bahnschrift" panose="020B0502040204020203" pitchFamily="34" charset="0"/>
              </a:rPr>
              <a:t>Google Maps</a:t>
            </a:r>
          </a:p>
          <a:p>
            <a:r>
              <a:rPr lang="en-CA" sz="4000" dirty="0">
                <a:latin typeface="Bahnschrift" panose="020B0502040204020203" pitchFamily="34" charset="0"/>
              </a:rPr>
              <a:t>Open Weather</a:t>
            </a:r>
          </a:p>
          <a:p>
            <a:r>
              <a:rPr lang="en-CA" sz="4000" dirty="0">
                <a:latin typeface="Bahnschrift" panose="020B0502040204020203" pitchFamily="34" charset="0"/>
              </a:rPr>
              <a:t>Other data sources: Twitter, Instagram</a:t>
            </a:r>
          </a:p>
        </p:txBody>
      </p:sp>
      <p:pic>
        <p:nvPicPr>
          <p:cNvPr id="1026" name="Picture 2" descr="Image result for Creating Mashups with JavaScript APIs">
            <a:extLst>
              <a:ext uri="{FF2B5EF4-FFF2-40B4-BE49-F238E27FC236}">
                <a16:creationId xmlns:a16="http://schemas.microsoft.com/office/drawing/2014/main" id="{E620B5E6-69B2-446F-9E6E-B1569BB1E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347" y="2085536"/>
            <a:ext cx="5876453" cy="4407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55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C954E-18A9-42FE-B78E-1E0182F4FC9C}"/>
              </a:ext>
            </a:extLst>
          </p:cNvPr>
          <p:cNvPicPr>
            <a:picLocks noChangeAspect="1"/>
          </p:cNvPicPr>
          <p:nvPr/>
        </p:nvPicPr>
        <p:blipFill>
          <a:blip r:embed="rId3"/>
          <a:stretch>
            <a:fillRect/>
          </a:stretch>
        </p:blipFill>
        <p:spPr>
          <a:xfrm>
            <a:off x="38225" y="0"/>
            <a:ext cx="12115550" cy="6858000"/>
          </a:xfrm>
          <a:prstGeom prst="rect">
            <a:avLst/>
          </a:prstGeom>
        </p:spPr>
      </p:pic>
      <p:sp>
        <p:nvSpPr>
          <p:cNvPr id="5" name="Rectangle 4">
            <a:extLst>
              <a:ext uri="{FF2B5EF4-FFF2-40B4-BE49-F238E27FC236}">
                <a16:creationId xmlns:a16="http://schemas.microsoft.com/office/drawing/2014/main" id="{0599D037-D11B-45AF-A5F7-AFAAF5C423E3}"/>
              </a:ext>
            </a:extLst>
          </p:cNvPr>
          <p:cNvSpPr/>
          <p:nvPr/>
        </p:nvSpPr>
        <p:spPr>
          <a:xfrm>
            <a:off x="4895850" y="191185"/>
            <a:ext cx="7029450" cy="369332"/>
          </a:xfrm>
          <a:prstGeom prst="rect">
            <a:avLst/>
          </a:prstGeom>
        </p:spPr>
        <p:txBody>
          <a:bodyPr wrap="square">
            <a:spAutoFit/>
          </a:bodyPr>
          <a:lstStyle/>
          <a:p>
            <a:r>
              <a:rPr lang="en-CA" dirty="0">
                <a:hlinkClick r:id="rId4"/>
              </a:rPr>
              <a:t>https://developer.mozilla.org/en-US/docs/Web/API/XMLHttpRequest</a:t>
            </a:r>
            <a:endParaRPr lang="en-CA" dirty="0"/>
          </a:p>
        </p:txBody>
      </p:sp>
    </p:spTree>
    <p:extLst>
      <p:ext uri="{BB962C8B-B14F-4D97-AF65-F5344CB8AC3E}">
        <p14:creationId xmlns:p14="http://schemas.microsoft.com/office/powerpoint/2010/main" val="347127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56995-1C26-4123-932B-B1A10B794969}"/>
              </a:ext>
            </a:extLst>
          </p:cNvPr>
          <p:cNvSpPr>
            <a:spLocks noGrp="1"/>
          </p:cNvSpPr>
          <p:nvPr>
            <p:ph idx="1"/>
          </p:nvPr>
        </p:nvSpPr>
        <p:spPr>
          <a:xfrm>
            <a:off x="785812" y="831056"/>
            <a:ext cx="10620375" cy="5634038"/>
          </a:xfrm>
        </p:spPr>
        <p:txBody>
          <a:bodyPr>
            <a:normAutofit fontScale="55000" lnSpcReduction="20000"/>
          </a:bodyPr>
          <a:lstStyle/>
          <a:p>
            <a:pPr marL="0" indent="0">
              <a:buNone/>
            </a:pPr>
            <a:r>
              <a:rPr lang="en-US" b="1" dirty="0"/>
              <a:t>Learn </a:t>
            </a:r>
            <a:r>
              <a:rPr lang="en-US" dirty="0"/>
              <a:t>how</a:t>
            </a:r>
            <a:r>
              <a:rPr lang="en-US" b="1" dirty="0"/>
              <a:t> to embed a Google Map</a:t>
            </a:r>
            <a:r>
              <a:rPr lang="en-US" dirty="0"/>
              <a:t> to your homepage and how to customize it with step-by-step instructions and examples.</a:t>
            </a:r>
          </a:p>
          <a:p>
            <a:pPr marL="0" indent="0">
              <a:buNone/>
            </a:pPr>
            <a:r>
              <a:rPr lang="en-US" dirty="0"/>
              <a:t>Create </a:t>
            </a:r>
            <a:r>
              <a:rPr lang="en-US" b="1" dirty="0"/>
              <a:t>Google Maps</a:t>
            </a:r>
            <a:r>
              <a:rPr lang="en-US" dirty="0"/>
              <a:t> to your homepage that fits to its design and content. A </a:t>
            </a:r>
            <a:r>
              <a:rPr lang="en-US" b="1" dirty="0"/>
              <a:t>customized map</a:t>
            </a:r>
            <a:r>
              <a:rPr lang="en-US" dirty="0"/>
              <a:t> is always more engaging.</a:t>
            </a:r>
          </a:p>
          <a:p>
            <a:pPr marL="0" indent="0">
              <a:buNone/>
            </a:pPr>
            <a:r>
              <a:rPr lang="en-US" dirty="0"/>
              <a:t>If you use personalized map, it can contain more relevant information. In this course you can learn how to embed a map and how to customize it.</a:t>
            </a:r>
          </a:p>
          <a:p>
            <a:pPr marL="0" indent="0">
              <a:buNone/>
            </a:pPr>
            <a:r>
              <a:rPr lang="en-US" dirty="0"/>
              <a:t>By the end of this project, you will be able to create Google Maps for your own uses.</a:t>
            </a:r>
          </a:p>
          <a:p>
            <a:pPr marL="0" indent="0">
              <a:buNone/>
            </a:pPr>
            <a:r>
              <a:rPr lang="en-US" dirty="0"/>
              <a:t>Key Skills Learned:</a:t>
            </a:r>
          </a:p>
          <a:p>
            <a:r>
              <a:rPr lang="en-US" dirty="0"/>
              <a:t>Obtain an </a:t>
            </a:r>
            <a:r>
              <a:rPr lang="en-US" b="1" dirty="0"/>
              <a:t>API key</a:t>
            </a:r>
            <a:r>
              <a:rPr lang="en-US" dirty="0"/>
              <a:t>,</a:t>
            </a:r>
          </a:p>
          <a:p>
            <a:r>
              <a:rPr lang="en-US" dirty="0"/>
              <a:t>Set up your very </a:t>
            </a:r>
            <a:r>
              <a:rPr lang="en-US" b="1" dirty="0"/>
              <a:t>first map</a:t>
            </a:r>
            <a:r>
              <a:rPr lang="en-US" dirty="0"/>
              <a:t>,</a:t>
            </a:r>
          </a:p>
          <a:p>
            <a:r>
              <a:rPr lang="en-US" dirty="0"/>
              <a:t>Put </a:t>
            </a:r>
            <a:r>
              <a:rPr lang="en-US" b="1" dirty="0"/>
              <a:t>markers </a:t>
            </a:r>
            <a:r>
              <a:rPr lang="en-US" dirty="0"/>
              <a:t>on it,</a:t>
            </a:r>
          </a:p>
          <a:p>
            <a:r>
              <a:rPr lang="en-US" dirty="0"/>
              <a:t>Set its appearance with setting </a:t>
            </a:r>
            <a:r>
              <a:rPr lang="en-US" b="1" dirty="0"/>
              <a:t>styles</a:t>
            </a:r>
            <a:r>
              <a:rPr lang="en-US" dirty="0"/>
              <a:t>,</a:t>
            </a:r>
          </a:p>
          <a:p>
            <a:r>
              <a:rPr lang="en-US" dirty="0"/>
              <a:t>Use the controls with the </a:t>
            </a:r>
            <a:r>
              <a:rPr lang="en-US" b="1" dirty="0"/>
              <a:t>new UI </a:t>
            </a:r>
            <a:r>
              <a:rPr lang="en-US" dirty="0"/>
              <a:t>(v3.22)</a:t>
            </a:r>
          </a:p>
          <a:p>
            <a:r>
              <a:rPr lang="en-US" dirty="0"/>
              <a:t>Handling </a:t>
            </a:r>
            <a:r>
              <a:rPr lang="en-US" b="1" dirty="0"/>
              <a:t>events</a:t>
            </a:r>
            <a:r>
              <a:rPr lang="en-US" dirty="0"/>
              <a:t>,</a:t>
            </a:r>
          </a:p>
          <a:p>
            <a:r>
              <a:rPr lang="en-US" dirty="0"/>
              <a:t>Displaying </a:t>
            </a:r>
            <a:r>
              <a:rPr lang="en-US" b="1" dirty="0"/>
              <a:t>info-window</a:t>
            </a:r>
            <a:r>
              <a:rPr lang="en-US" dirty="0"/>
              <a:t>,</a:t>
            </a:r>
          </a:p>
          <a:p>
            <a:r>
              <a:rPr lang="en-US" b="1" dirty="0"/>
              <a:t>Draw </a:t>
            </a:r>
            <a:r>
              <a:rPr lang="en-US" dirty="0"/>
              <a:t>lines and shapes,</a:t>
            </a:r>
          </a:p>
          <a:p>
            <a:pPr marL="0" indent="0">
              <a:buNone/>
            </a:pPr>
            <a:endParaRPr lang="en-US" dirty="0"/>
          </a:p>
          <a:p>
            <a:pPr marL="0" indent="0">
              <a:buNone/>
            </a:pPr>
            <a:r>
              <a:rPr lang="en-US" b="1" dirty="0"/>
              <a:t>What you’ll learn</a:t>
            </a:r>
          </a:p>
          <a:p>
            <a:r>
              <a:rPr lang="en-US" dirty="0"/>
              <a:t>Learn, how to embed a Google map to a website using Google Maps API.</a:t>
            </a:r>
          </a:p>
          <a:p>
            <a:r>
              <a:rPr lang="en-US" dirty="0"/>
              <a:t>Customize basic elements on the map, such as styles, markers, shapes and so on.</a:t>
            </a:r>
          </a:p>
          <a:p>
            <a:r>
              <a:rPr lang="en-US" dirty="0"/>
              <a:t>Get familiar with the new UI. (v3.22)</a:t>
            </a:r>
          </a:p>
          <a:p>
            <a:pPr marL="0" indent="0">
              <a:buNone/>
            </a:pPr>
            <a:endParaRPr lang="en-CA" dirty="0"/>
          </a:p>
        </p:txBody>
      </p:sp>
      <p:sp>
        <p:nvSpPr>
          <p:cNvPr id="4" name="TextBox 3">
            <a:extLst>
              <a:ext uri="{FF2B5EF4-FFF2-40B4-BE49-F238E27FC236}">
                <a16:creationId xmlns:a16="http://schemas.microsoft.com/office/drawing/2014/main" id="{4BCC383E-3420-422E-AFA1-3A8E3694E8F5}"/>
              </a:ext>
            </a:extLst>
          </p:cNvPr>
          <p:cNvSpPr txBox="1"/>
          <p:nvPr/>
        </p:nvSpPr>
        <p:spPr>
          <a:xfrm>
            <a:off x="785811" y="288925"/>
            <a:ext cx="10620375" cy="369332"/>
          </a:xfrm>
          <a:prstGeom prst="rect">
            <a:avLst/>
          </a:prstGeom>
          <a:solidFill>
            <a:schemeClr val="accent1">
              <a:lumMod val="40000"/>
              <a:lumOff val="60000"/>
            </a:schemeClr>
          </a:solidFill>
        </p:spPr>
        <p:txBody>
          <a:bodyPr wrap="square" rtlCol="0">
            <a:spAutoFit/>
          </a:bodyPr>
          <a:lstStyle/>
          <a:p>
            <a:r>
              <a:rPr lang="en-CA" dirty="0"/>
              <a:t>Project Objectives:</a:t>
            </a:r>
          </a:p>
        </p:txBody>
      </p:sp>
    </p:spTree>
    <p:extLst>
      <p:ext uri="{BB962C8B-B14F-4D97-AF65-F5344CB8AC3E}">
        <p14:creationId xmlns:p14="http://schemas.microsoft.com/office/powerpoint/2010/main" val="2172461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705</Words>
  <Application>Microsoft Office PowerPoint</Application>
  <PresentationFormat>Widescreen</PresentationFormat>
  <Paragraphs>133</Paragraphs>
  <Slides>30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Abadi</vt:lpstr>
      <vt:lpstr>Aharoni</vt:lpstr>
      <vt:lpstr>Arial</vt:lpstr>
      <vt:lpstr>Arial Nova</vt:lpstr>
      <vt:lpstr>Bahnschrift</vt:lpstr>
      <vt:lpstr>Calibri</vt:lpstr>
      <vt:lpstr>Calibri Light</vt:lpstr>
      <vt:lpstr>Lato</vt:lpstr>
      <vt:lpstr>Verdana</vt:lpstr>
      <vt:lpstr>Office Theme</vt:lpstr>
      <vt:lpstr>CSD 2214 Section 5 JavaScript Technologies Course Project</vt:lpstr>
      <vt:lpstr>Term Project &amp; Presentation - 25% </vt:lpstr>
      <vt:lpstr>Where to get your Google Maps API Key:</vt:lpstr>
      <vt:lpstr>Project Deliverable and Grading Ruberic</vt:lpstr>
      <vt:lpstr>Project Deliverable and Grading Ruberic</vt:lpstr>
      <vt:lpstr>Mashups</vt:lpstr>
      <vt:lpstr>Creating Mashups with JavaScript APIs</vt:lpstr>
      <vt:lpstr>PowerPoint Presentation</vt:lpstr>
      <vt:lpstr>PowerPoint Presentation</vt:lpstr>
      <vt:lpstr>JSFiddle</vt:lpstr>
      <vt:lpstr>Obtaining a Google Maps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TODO:</vt:lpstr>
      <vt:lpstr>Project TODO: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Mashups</dc:title>
  <dc:creator>peter sigurdson</dc:creator>
  <cp:lastModifiedBy>peter sigurdson</cp:lastModifiedBy>
  <cp:revision>15</cp:revision>
  <dcterms:created xsi:type="dcterms:W3CDTF">2019-04-18T08:51:46Z</dcterms:created>
  <dcterms:modified xsi:type="dcterms:W3CDTF">2019-04-18T10:17:36Z</dcterms:modified>
</cp:coreProperties>
</file>